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78" r:id="rId3"/>
    <p:sldId id="257" r:id="rId4"/>
    <p:sldId id="258" r:id="rId5"/>
    <p:sldId id="259" r:id="rId6"/>
    <p:sldId id="261" r:id="rId7"/>
    <p:sldId id="260" r:id="rId8"/>
    <p:sldId id="262" r:id="rId9"/>
    <p:sldId id="263" r:id="rId10"/>
    <p:sldId id="273" r:id="rId11"/>
    <p:sldId id="274" r:id="rId12"/>
    <p:sldId id="275" r:id="rId13"/>
    <p:sldId id="264" r:id="rId14"/>
    <p:sldId id="265" r:id="rId15"/>
    <p:sldId id="266" r:id="rId16"/>
    <p:sldId id="267" r:id="rId17"/>
    <p:sldId id="268" r:id="rId18"/>
    <p:sldId id="269" r:id="rId19"/>
    <p:sldId id="270" r:id="rId20"/>
    <p:sldId id="271" r:id="rId21"/>
    <p:sldId id="272" r:id="rId22"/>
    <p:sldId id="276" r:id="rId23"/>
    <p:sldId id="277" r:id="rId2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A9B0F9-3A83-4F7E-74A4-A34F9C89E4B9}" v="385" dt="2024-10-22T15:26:53.410"/>
    <p1510:client id="{712D1C84-E92D-463A-908C-0F4C0376719F}" v="13" dt="2024-10-23T07:46:19.429"/>
    <p1510:client id="{83D7B10D-4DA7-8B80-A10C-89E1751C1D35}" v="17" dt="2024-10-22T18:59:01.481"/>
    <p1510:client id="{858B25FE-1F40-D543-D7BE-FED5A9A5EED2}" v="136" dt="2024-10-22T09:28:41.447"/>
    <p1510:client id="{9231E921-C764-3E8D-4F1E-9F7DC75B9429}" v="465" dt="2024-10-23T11:30:58.074"/>
    <p1510:client id="{B11FBD6D-F43A-46BB-B247-3F8C11038404}" v="1114" dt="2024-10-22T10:21:51.959"/>
    <p1510:client id="{B9C1222C-615B-06BF-53F3-CE4CCDEB6138}" v="1" dt="2024-10-23T11:30:17.570"/>
    <p1510:client id="{D62732B2-7E30-43BD-942A-A703F2BE3D53}" v="312" dt="2024-10-22T19:33:53.995"/>
    <p1510:client id="{D7F5E1F1-741F-388B-73B2-4E8838067334}" v="839" dt="2024-10-22T10:45:26.6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497B78-2D42-4495-B6B7-6F09C083B06A}" type="datetimeFigureOut">
              <a:rPr lang="en-NL" smtClean="0"/>
              <a:t>10/25/2024</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C9F5A5-7F46-4A81-9281-6454A99FB041}" type="slidenum">
              <a:rPr lang="en-NL" smtClean="0"/>
              <a:t>‹nr.›</a:t>
            </a:fld>
            <a:endParaRPr lang="en-NL"/>
          </a:p>
        </p:txBody>
      </p:sp>
    </p:spTree>
    <p:extLst>
      <p:ext uri="{BB962C8B-B14F-4D97-AF65-F5344CB8AC3E}">
        <p14:creationId xmlns:p14="http://schemas.microsoft.com/office/powerpoint/2010/main" val="3376869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a:t>What λ looks like in both cases:</a:t>
            </a:r>
          </a:p>
          <a:p>
            <a:pPr>
              <a:buFont typeface="Arial" panose="020B0604020202020204" pitchFamily="34" charset="0"/>
              <a:buChar char="•"/>
            </a:pPr>
            <a:r>
              <a:rPr lang="en-US" b="0"/>
              <a:t>Small λ (close to 0): When λ is small, the regularization term has little effect, and the model is nearly equivalent to ordinary least squares (OLS) regression, which minimizes the residual sum of squares without penalizing large coefficients.</a:t>
            </a:r>
          </a:p>
          <a:p>
            <a:pPr>
              <a:buFont typeface="Arial" panose="020B0604020202020204" pitchFamily="34" charset="0"/>
              <a:buChar char="•"/>
            </a:pPr>
            <a:r>
              <a:rPr lang="en-US" b="0"/>
              <a:t>Large λ: As λ increases, the regularization term becomes more dominant, and the coefficients βj​ are increasingly shrunk toward zero. This has the following effects:</a:t>
            </a:r>
          </a:p>
          <a:p>
            <a:pPr marL="742950" lvl="1" indent="-285750">
              <a:buFont typeface="Arial" panose="020B0604020202020204" pitchFamily="34" charset="0"/>
              <a:buChar char="•"/>
            </a:pPr>
            <a:r>
              <a:rPr lang="en-US" b="0"/>
              <a:t>Ridge regression (L2): The coefficients shrink continuously, but they never actually become zero. This means that all features are retained, but with smaller coefficients.</a:t>
            </a:r>
          </a:p>
          <a:p>
            <a:pPr marL="742950" lvl="1" indent="-285750">
              <a:buFont typeface="Arial" panose="020B0604020202020204" pitchFamily="34" charset="0"/>
              <a:buChar char="•"/>
            </a:pPr>
            <a:r>
              <a:rPr lang="en-US" b="0"/>
              <a:t>Lasso regression (L1): The coefficients may shrink to exactly zero, effectively removing some features from the model. This allows Lasso to perform automatic feature selection.</a:t>
            </a:r>
          </a:p>
          <a:p>
            <a:pPr>
              <a:buFont typeface="Arial" panose="020B0604020202020204" pitchFamily="34" charset="0"/>
              <a:buChar char="•"/>
            </a:pPr>
            <a:r>
              <a:rPr lang="en-US" b="0"/>
              <a:t>Very large λ: In both Lasso and Ridge, if λ is extremely large, all the coefficients βj shrink toward zero, leading to a highly biased and underfitting model, where the predictions may be overly simplistic.</a:t>
            </a:r>
          </a:p>
          <a:p>
            <a:endParaRPr lang="en-NL"/>
          </a:p>
        </p:txBody>
      </p:sp>
      <p:sp>
        <p:nvSpPr>
          <p:cNvPr id="4" name="Slide Number Placeholder 3"/>
          <p:cNvSpPr>
            <a:spLocks noGrp="1"/>
          </p:cNvSpPr>
          <p:nvPr>
            <p:ph type="sldNum" sz="quarter" idx="5"/>
          </p:nvPr>
        </p:nvSpPr>
        <p:spPr/>
        <p:txBody>
          <a:bodyPr/>
          <a:lstStyle/>
          <a:p>
            <a:fld id="{72C9F5A5-7F46-4A81-9281-6454A99FB041}" type="slidenum">
              <a:rPr lang="en-NL" smtClean="0"/>
              <a:t>8</a:t>
            </a:fld>
            <a:endParaRPr lang="en-NL"/>
          </a:p>
        </p:txBody>
      </p:sp>
    </p:spTree>
    <p:extLst>
      <p:ext uri="{BB962C8B-B14F-4D97-AF65-F5344CB8AC3E}">
        <p14:creationId xmlns:p14="http://schemas.microsoft.com/office/powerpoint/2010/main" val="1043988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Elastic Net combines the strengths of both by allowing sparse models (feature selection) and still being able to handle correlated features.</a:t>
            </a:r>
            <a:endParaRPr lang="en-NL"/>
          </a:p>
        </p:txBody>
      </p:sp>
      <p:sp>
        <p:nvSpPr>
          <p:cNvPr id="4" name="Slide Number Placeholder 3"/>
          <p:cNvSpPr>
            <a:spLocks noGrp="1"/>
          </p:cNvSpPr>
          <p:nvPr>
            <p:ph type="sldNum" sz="quarter" idx="5"/>
          </p:nvPr>
        </p:nvSpPr>
        <p:spPr/>
        <p:txBody>
          <a:bodyPr/>
          <a:lstStyle/>
          <a:p>
            <a:fld id="{72C9F5A5-7F46-4A81-9281-6454A99FB041}" type="slidenum">
              <a:rPr lang="en-NL" smtClean="0"/>
              <a:t>9</a:t>
            </a:fld>
            <a:endParaRPr lang="en-NL"/>
          </a:p>
        </p:txBody>
      </p:sp>
    </p:spTree>
    <p:extLst>
      <p:ext uri="{BB962C8B-B14F-4D97-AF65-F5344CB8AC3E}">
        <p14:creationId xmlns:p14="http://schemas.microsoft.com/office/powerpoint/2010/main" val="3192953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Time consuming and dependent on expert knowledge</a:t>
            </a:r>
          </a:p>
          <a:p>
            <a:pPr marL="171450" indent="-171450">
              <a:buFont typeface="Arial" panose="020B0604020202020204" pitchFamily="34" charset="0"/>
              <a:buChar char="•"/>
            </a:pPr>
            <a:r>
              <a:rPr lang="en-US"/>
              <a:t>Domain knowledge may be incomplete, missing valuable transformations</a:t>
            </a:r>
          </a:p>
          <a:p>
            <a:pPr marL="171450" indent="-171450">
              <a:buFont typeface="Arial" panose="020B0604020202020204" pitchFamily="34" charset="0"/>
              <a:buChar char="•"/>
            </a:pPr>
            <a:r>
              <a:rPr lang="en-US"/>
              <a:t>Capturing complex interactions is difficult with manual feature engineering</a:t>
            </a:r>
            <a:endParaRPr lang="en-NL"/>
          </a:p>
        </p:txBody>
      </p:sp>
      <p:sp>
        <p:nvSpPr>
          <p:cNvPr id="4" name="Slide Number Placeholder 3"/>
          <p:cNvSpPr>
            <a:spLocks noGrp="1"/>
          </p:cNvSpPr>
          <p:nvPr>
            <p:ph type="sldNum" sz="quarter" idx="5"/>
          </p:nvPr>
        </p:nvSpPr>
        <p:spPr/>
        <p:txBody>
          <a:bodyPr/>
          <a:lstStyle/>
          <a:p>
            <a:fld id="{72C9F5A5-7F46-4A81-9281-6454A99FB041}" type="slidenum">
              <a:rPr lang="en-NL" smtClean="0"/>
              <a:t>16</a:t>
            </a:fld>
            <a:endParaRPr lang="en-NL"/>
          </a:p>
        </p:txBody>
      </p:sp>
    </p:spTree>
    <p:extLst>
      <p:ext uri="{BB962C8B-B14F-4D97-AF65-F5344CB8AC3E}">
        <p14:creationId xmlns:p14="http://schemas.microsoft.com/office/powerpoint/2010/main" val="3048167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Definition</a:t>
            </a:r>
            <a:r>
              <a:rPr lang="en-US"/>
              <a:t>: Width refers to the number of neurons (or units) in a single layer of the neural network, particularly in the hidden layers.</a:t>
            </a:r>
          </a:p>
          <a:p>
            <a:endParaRPr lang="en-US"/>
          </a:p>
          <a:p>
            <a:r>
              <a:rPr lang="en-US" b="1"/>
              <a:t>Impact on capacity</a:t>
            </a:r>
            <a:r>
              <a:rPr lang="en-US"/>
              <a:t>: Increasing the width of a neural network (i.e., having more neurons in a layer) allows the network to capture more complex patterns within each layer. </a:t>
            </a:r>
          </a:p>
          <a:p>
            <a:r>
              <a:rPr lang="en-US"/>
              <a:t>Wider networks can represent more fine-grained features from the input data, providing greater capacity to fit the training data. </a:t>
            </a:r>
          </a:p>
          <a:p>
            <a:r>
              <a:rPr lang="en-US"/>
              <a:t>However, making the network too wide can lead to overfitting, where the network memorizes the training data without generalizing well to unseen data.</a:t>
            </a:r>
          </a:p>
          <a:p>
            <a:endParaRPr lang="en-US"/>
          </a:p>
          <a:p>
            <a:r>
              <a:rPr lang="en-US" b="1"/>
              <a:t>Definition</a:t>
            </a:r>
            <a:r>
              <a:rPr lang="en-US"/>
              <a:t>: Depth refers to the number of layers in the network, especially the number of hidden layers between the input and output layers.</a:t>
            </a:r>
          </a:p>
          <a:p>
            <a:r>
              <a:rPr lang="en-US" b="1"/>
              <a:t>Impact on capacity</a:t>
            </a:r>
            <a:r>
              <a:rPr lang="en-US"/>
              <a:t>: Increasing the depth allows the network to learn hierarchical or more abstract representations of the data. </a:t>
            </a:r>
          </a:p>
          <a:p>
            <a:r>
              <a:rPr lang="en-US"/>
              <a:t>Each layer in a deep network extracts increasingly complex features, with lower layers capturing simpler patterns and higher layers capturing more abstract patterns. </a:t>
            </a:r>
          </a:p>
          <a:p>
            <a:r>
              <a:rPr lang="en-US"/>
              <a:t>A deeper network can solve more complex problems, but it also becomes harder to train due to issues like vanishing or exploding gradients. Depth also increases the risk of overfitting if not managed properly with techniques like regularization.</a:t>
            </a:r>
          </a:p>
          <a:p>
            <a:endParaRPr lang="en-US"/>
          </a:p>
          <a:p>
            <a:endParaRPr lang="en-US"/>
          </a:p>
          <a:p>
            <a:r>
              <a:rPr lang="en-US" b="1"/>
              <a:t>Shallow and Wide</a:t>
            </a:r>
            <a:r>
              <a:rPr lang="en-US"/>
              <a:t> networks are simpler and faster to train, and may be well-suited for simpler problems or smaller datasets, but they struggle with complex data structures and require a larger number of </a:t>
            </a:r>
            <a:r>
              <a:rPr lang="en-US" err="1"/>
              <a:t>neurons.</a:t>
            </a:r>
            <a:r>
              <a:rPr lang="en-US" b="1" err="1"/>
              <a:t>Deep</a:t>
            </a:r>
            <a:r>
              <a:rPr lang="en-US" b="1"/>
              <a:t> and Narrow</a:t>
            </a:r>
            <a:r>
              <a:rPr lang="en-US"/>
              <a:t> networks excel at handling complex, large-scale data, providing a more efficient way to learn intricate patterns. However, they are harder to train and can overfit if not properly managed.</a:t>
            </a:r>
          </a:p>
          <a:p>
            <a:endParaRPr lang="en-US"/>
          </a:p>
          <a:p>
            <a:r>
              <a:rPr lang="en-US"/>
              <a:t>Other strategies: stop training earlier, data increasing, data augmentation, </a:t>
            </a:r>
            <a:endParaRPr lang="en-NL"/>
          </a:p>
        </p:txBody>
      </p:sp>
      <p:sp>
        <p:nvSpPr>
          <p:cNvPr id="4" name="Slide Number Placeholder 3"/>
          <p:cNvSpPr>
            <a:spLocks noGrp="1"/>
          </p:cNvSpPr>
          <p:nvPr>
            <p:ph type="sldNum" sz="quarter" idx="5"/>
          </p:nvPr>
        </p:nvSpPr>
        <p:spPr/>
        <p:txBody>
          <a:bodyPr/>
          <a:lstStyle/>
          <a:p>
            <a:fld id="{72C9F5A5-7F46-4A81-9281-6454A99FB041}" type="slidenum">
              <a:rPr lang="en-NL" smtClean="0"/>
              <a:t>17</a:t>
            </a:fld>
            <a:endParaRPr lang="en-NL"/>
          </a:p>
        </p:txBody>
      </p:sp>
    </p:spTree>
    <p:extLst>
      <p:ext uri="{BB962C8B-B14F-4D97-AF65-F5344CB8AC3E}">
        <p14:creationId xmlns:p14="http://schemas.microsoft.com/office/powerpoint/2010/main" val="4291114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nl-NL"/>
              <a:t>Klik om de stijl te bewerken</a:t>
            </a:r>
            <a:endParaRPr lang="de-DE"/>
          </a:p>
        </p:txBody>
      </p:sp>
      <p:sp>
        <p:nvSpPr>
          <p:cNvPr id="3" name="Ond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 om de ondertitelstijl van het model te bewerken</a:t>
            </a:r>
            <a:endParaRPr lang="de-DE"/>
          </a:p>
        </p:txBody>
      </p:sp>
      <p:sp>
        <p:nvSpPr>
          <p:cNvPr id="4" name="Tijdelijke aanduiding voor datum 3"/>
          <p:cNvSpPr>
            <a:spLocks noGrp="1"/>
          </p:cNvSpPr>
          <p:nvPr>
            <p:ph type="dt" sz="half" idx="10"/>
          </p:nvPr>
        </p:nvSpPr>
        <p:spPr/>
        <p:txBody>
          <a:bodyPr/>
          <a:lstStyle/>
          <a:p>
            <a:fld id="{CA953BDC-9EAE-49FE-9892-958C9F845175}" type="datetimeFigureOut">
              <a:rPr lang="de-DE" smtClean="0"/>
              <a:t>25.10.2024</a:t>
            </a:fld>
            <a:endParaRPr lang="de-DE"/>
          </a:p>
        </p:txBody>
      </p:sp>
      <p:sp>
        <p:nvSpPr>
          <p:cNvPr id="5" name="Tijdelijke aanduiding voor voettekst 4"/>
          <p:cNvSpPr>
            <a:spLocks noGrp="1"/>
          </p:cNvSpPr>
          <p:nvPr>
            <p:ph type="ftr" sz="quarter" idx="11"/>
          </p:nvPr>
        </p:nvSpPr>
        <p:spPr/>
        <p:txBody>
          <a:bodyPr/>
          <a:lstStyle/>
          <a:p>
            <a:endParaRPr lang="de-DE"/>
          </a:p>
        </p:txBody>
      </p:sp>
      <p:sp>
        <p:nvSpPr>
          <p:cNvPr id="6" name="Tijdelijke aanduiding voor dianummer 5"/>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4249299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de-DE"/>
          </a:p>
        </p:txBody>
      </p:sp>
      <p:sp>
        <p:nvSpPr>
          <p:cNvPr id="3" name="Tijdelijke aanduiding voor verticale tekst 2"/>
          <p:cNvSpPr>
            <a:spLocks noGrp="1"/>
          </p:cNvSpPr>
          <p:nvPr>
            <p:ph type="body" orient="vert" idx="1"/>
          </p:nvPr>
        </p:nvSpPr>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de-DE"/>
          </a:p>
        </p:txBody>
      </p:sp>
      <p:sp>
        <p:nvSpPr>
          <p:cNvPr id="4" name="Tijdelijke aanduiding voor datum 3"/>
          <p:cNvSpPr>
            <a:spLocks noGrp="1"/>
          </p:cNvSpPr>
          <p:nvPr>
            <p:ph type="dt" sz="half" idx="10"/>
          </p:nvPr>
        </p:nvSpPr>
        <p:spPr/>
        <p:txBody>
          <a:bodyPr/>
          <a:lstStyle/>
          <a:p>
            <a:fld id="{CA953BDC-9EAE-49FE-9892-958C9F845175}" type="datetimeFigureOut">
              <a:rPr lang="de-DE" smtClean="0"/>
              <a:t>25.10.2024</a:t>
            </a:fld>
            <a:endParaRPr lang="de-DE"/>
          </a:p>
        </p:txBody>
      </p:sp>
      <p:sp>
        <p:nvSpPr>
          <p:cNvPr id="5" name="Tijdelijke aanduiding voor voettekst 4"/>
          <p:cNvSpPr>
            <a:spLocks noGrp="1"/>
          </p:cNvSpPr>
          <p:nvPr>
            <p:ph type="ftr" sz="quarter" idx="11"/>
          </p:nvPr>
        </p:nvSpPr>
        <p:spPr/>
        <p:txBody>
          <a:bodyPr/>
          <a:lstStyle/>
          <a:p>
            <a:endParaRPr lang="de-DE"/>
          </a:p>
        </p:txBody>
      </p:sp>
      <p:sp>
        <p:nvSpPr>
          <p:cNvPr id="6" name="Tijdelijke aanduiding voor dianummer 5"/>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515967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a:t>Klik om de stijl te bewerken</a:t>
            </a:r>
            <a:endParaRPr lang="de-D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de-DE"/>
          </a:p>
        </p:txBody>
      </p:sp>
      <p:sp>
        <p:nvSpPr>
          <p:cNvPr id="4" name="Tijdelijke aanduiding voor datum 3"/>
          <p:cNvSpPr>
            <a:spLocks noGrp="1"/>
          </p:cNvSpPr>
          <p:nvPr>
            <p:ph type="dt" sz="half" idx="10"/>
          </p:nvPr>
        </p:nvSpPr>
        <p:spPr/>
        <p:txBody>
          <a:bodyPr/>
          <a:lstStyle/>
          <a:p>
            <a:fld id="{CA953BDC-9EAE-49FE-9892-958C9F845175}" type="datetimeFigureOut">
              <a:rPr lang="de-DE" smtClean="0"/>
              <a:t>25.10.2024</a:t>
            </a:fld>
            <a:endParaRPr lang="de-DE"/>
          </a:p>
        </p:txBody>
      </p:sp>
      <p:sp>
        <p:nvSpPr>
          <p:cNvPr id="5" name="Tijdelijke aanduiding voor voettekst 4"/>
          <p:cNvSpPr>
            <a:spLocks noGrp="1"/>
          </p:cNvSpPr>
          <p:nvPr>
            <p:ph type="ftr" sz="quarter" idx="11"/>
          </p:nvPr>
        </p:nvSpPr>
        <p:spPr/>
        <p:txBody>
          <a:bodyPr/>
          <a:lstStyle/>
          <a:p>
            <a:endParaRPr lang="de-DE"/>
          </a:p>
        </p:txBody>
      </p:sp>
      <p:sp>
        <p:nvSpPr>
          <p:cNvPr id="6" name="Tijdelijke aanduiding voor dianummer 5"/>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3231119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de-DE"/>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de-DE"/>
          </a:p>
        </p:txBody>
      </p:sp>
      <p:sp>
        <p:nvSpPr>
          <p:cNvPr id="4" name="Tijdelijke aanduiding voor datum 3"/>
          <p:cNvSpPr>
            <a:spLocks noGrp="1"/>
          </p:cNvSpPr>
          <p:nvPr>
            <p:ph type="dt" sz="half" idx="10"/>
          </p:nvPr>
        </p:nvSpPr>
        <p:spPr/>
        <p:txBody>
          <a:bodyPr/>
          <a:lstStyle/>
          <a:p>
            <a:fld id="{CA953BDC-9EAE-49FE-9892-958C9F845175}" type="datetimeFigureOut">
              <a:rPr lang="de-DE" smtClean="0"/>
              <a:t>25.10.2024</a:t>
            </a:fld>
            <a:endParaRPr lang="de-DE"/>
          </a:p>
        </p:txBody>
      </p:sp>
      <p:sp>
        <p:nvSpPr>
          <p:cNvPr id="5" name="Tijdelijke aanduiding voor voettekst 4"/>
          <p:cNvSpPr>
            <a:spLocks noGrp="1"/>
          </p:cNvSpPr>
          <p:nvPr>
            <p:ph type="ftr" sz="quarter" idx="11"/>
          </p:nvPr>
        </p:nvSpPr>
        <p:spPr/>
        <p:txBody>
          <a:bodyPr/>
          <a:lstStyle/>
          <a:p>
            <a:endParaRPr lang="de-DE"/>
          </a:p>
        </p:txBody>
      </p:sp>
      <p:sp>
        <p:nvSpPr>
          <p:cNvPr id="6" name="Tijdelijke aanduiding voor dianummer 5"/>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3885912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endParaRPr lang="de-D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fld id="{CA953BDC-9EAE-49FE-9892-958C9F845175}" type="datetimeFigureOut">
              <a:rPr lang="de-DE" smtClean="0"/>
              <a:t>25.10.2024</a:t>
            </a:fld>
            <a:endParaRPr lang="de-DE"/>
          </a:p>
        </p:txBody>
      </p:sp>
      <p:sp>
        <p:nvSpPr>
          <p:cNvPr id="5" name="Tijdelijke aanduiding voor voettekst 4"/>
          <p:cNvSpPr>
            <a:spLocks noGrp="1"/>
          </p:cNvSpPr>
          <p:nvPr>
            <p:ph type="ftr" sz="quarter" idx="11"/>
          </p:nvPr>
        </p:nvSpPr>
        <p:spPr/>
        <p:txBody>
          <a:bodyPr/>
          <a:lstStyle/>
          <a:p>
            <a:endParaRPr lang="de-DE"/>
          </a:p>
        </p:txBody>
      </p:sp>
      <p:sp>
        <p:nvSpPr>
          <p:cNvPr id="6" name="Tijdelijke aanduiding voor dianummer 5"/>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1843495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de-DE"/>
          </a:p>
        </p:txBody>
      </p:sp>
      <p:sp>
        <p:nvSpPr>
          <p:cNvPr id="3" name="Tijdelijke aanduiding voor inhoud 2"/>
          <p:cNvSpPr>
            <a:spLocks noGrp="1"/>
          </p:cNvSpPr>
          <p:nvPr>
            <p:ph sz="half" idx="1"/>
          </p:nvPr>
        </p:nvSpPr>
        <p:spPr>
          <a:xfrm>
            <a:off x="838200" y="1825625"/>
            <a:ext cx="5181600" cy="435133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de-DE"/>
          </a:p>
        </p:txBody>
      </p:sp>
      <p:sp>
        <p:nvSpPr>
          <p:cNvPr id="4" name="Tijdelijke aanduiding voor inhoud 3"/>
          <p:cNvSpPr>
            <a:spLocks noGrp="1"/>
          </p:cNvSpPr>
          <p:nvPr>
            <p:ph sz="half" idx="2"/>
          </p:nvPr>
        </p:nvSpPr>
        <p:spPr>
          <a:xfrm>
            <a:off x="6172200" y="1825625"/>
            <a:ext cx="5181600" cy="435133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de-DE"/>
          </a:p>
        </p:txBody>
      </p:sp>
      <p:sp>
        <p:nvSpPr>
          <p:cNvPr id="5" name="Tijdelijke aanduiding voor datum 4"/>
          <p:cNvSpPr>
            <a:spLocks noGrp="1"/>
          </p:cNvSpPr>
          <p:nvPr>
            <p:ph type="dt" sz="half" idx="10"/>
          </p:nvPr>
        </p:nvSpPr>
        <p:spPr/>
        <p:txBody>
          <a:bodyPr/>
          <a:lstStyle/>
          <a:p>
            <a:fld id="{CA953BDC-9EAE-49FE-9892-958C9F845175}" type="datetimeFigureOut">
              <a:rPr lang="de-DE" smtClean="0"/>
              <a:t>25.10.2024</a:t>
            </a:fld>
            <a:endParaRPr lang="de-DE"/>
          </a:p>
        </p:txBody>
      </p:sp>
      <p:sp>
        <p:nvSpPr>
          <p:cNvPr id="6" name="Tijdelijke aanduiding voor voettekst 5"/>
          <p:cNvSpPr>
            <a:spLocks noGrp="1"/>
          </p:cNvSpPr>
          <p:nvPr>
            <p:ph type="ftr" sz="quarter" idx="11"/>
          </p:nvPr>
        </p:nvSpPr>
        <p:spPr/>
        <p:txBody>
          <a:bodyPr/>
          <a:lstStyle/>
          <a:p>
            <a:endParaRPr lang="de-DE"/>
          </a:p>
        </p:txBody>
      </p:sp>
      <p:sp>
        <p:nvSpPr>
          <p:cNvPr id="7" name="Tijdelijke aanduiding voor dianummer 6"/>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957811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a:t>Klik om de stijl te bewerken</a:t>
            </a:r>
            <a:endParaRPr lang="de-D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de-D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de-DE"/>
          </a:p>
        </p:txBody>
      </p:sp>
      <p:sp>
        <p:nvSpPr>
          <p:cNvPr id="7" name="Tijdelijke aanduiding voor datum 6"/>
          <p:cNvSpPr>
            <a:spLocks noGrp="1"/>
          </p:cNvSpPr>
          <p:nvPr>
            <p:ph type="dt" sz="half" idx="10"/>
          </p:nvPr>
        </p:nvSpPr>
        <p:spPr/>
        <p:txBody>
          <a:bodyPr/>
          <a:lstStyle/>
          <a:p>
            <a:fld id="{CA953BDC-9EAE-49FE-9892-958C9F845175}" type="datetimeFigureOut">
              <a:rPr lang="de-DE" smtClean="0"/>
              <a:t>25.10.2024</a:t>
            </a:fld>
            <a:endParaRPr lang="de-DE"/>
          </a:p>
        </p:txBody>
      </p:sp>
      <p:sp>
        <p:nvSpPr>
          <p:cNvPr id="8" name="Tijdelijke aanduiding voor voettekst 7"/>
          <p:cNvSpPr>
            <a:spLocks noGrp="1"/>
          </p:cNvSpPr>
          <p:nvPr>
            <p:ph type="ftr" sz="quarter" idx="11"/>
          </p:nvPr>
        </p:nvSpPr>
        <p:spPr/>
        <p:txBody>
          <a:bodyPr/>
          <a:lstStyle/>
          <a:p>
            <a:endParaRPr lang="de-DE"/>
          </a:p>
        </p:txBody>
      </p:sp>
      <p:sp>
        <p:nvSpPr>
          <p:cNvPr id="9" name="Tijdelijke aanduiding voor dianummer 8"/>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4148315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de-DE"/>
          </a:p>
        </p:txBody>
      </p:sp>
      <p:sp>
        <p:nvSpPr>
          <p:cNvPr id="3" name="Tijdelijke aanduiding voor datum 2"/>
          <p:cNvSpPr>
            <a:spLocks noGrp="1"/>
          </p:cNvSpPr>
          <p:nvPr>
            <p:ph type="dt" sz="half" idx="10"/>
          </p:nvPr>
        </p:nvSpPr>
        <p:spPr/>
        <p:txBody>
          <a:bodyPr/>
          <a:lstStyle/>
          <a:p>
            <a:fld id="{CA953BDC-9EAE-49FE-9892-958C9F845175}" type="datetimeFigureOut">
              <a:rPr lang="de-DE" smtClean="0"/>
              <a:t>25.10.2024</a:t>
            </a:fld>
            <a:endParaRPr lang="de-DE"/>
          </a:p>
        </p:txBody>
      </p:sp>
      <p:sp>
        <p:nvSpPr>
          <p:cNvPr id="4" name="Tijdelijke aanduiding voor voettekst 3"/>
          <p:cNvSpPr>
            <a:spLocks noGrp="1"/>
          </p:cNvSpPr>
          <p:nvPr>
            <p:ph type="ftr" sz="quarter" idx="11"/>
          </p:nvPr>
        </p:nvSpPr>
        <p:spPr/>
        <p:txBody>
          <a:bodyPr/>
          <a:lstStyle/>
          <a:p>
            <a:endParaRPr lang="de-DE"/>
          </a:p>
        </p:txBody>
      </p:sp>
      <p:sp>
        <p:nvSpPr>
          <p:cNvPr id="5" name="Tijdelijke aanduiding voor dianummer 4"/>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19377826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CA953BDC-9EAE-49FE-9892-958C9F845175}" type="datetimeFigureOut">
              <a:rPr lang="de-DE" smtClean="0"/>
              <a:t>25.10.2024</a:t>
            </a:fld>
            <a:endParaRPr lang="de-DE"/>
          </a:p>
        </p:txBody>
      </p:sp>
      <p:sp>
        <p:nvSpPr>
          <p:cNvPr id="3" name="Tijdelijke aanduiding voor voettekst 2"/>
          <p:cNvSpPr>
            <a:spLocks noGrp="1"/>
          </p:cNvSpPr>
          <p:nvPr>
            <p:ph type="ftr" sz="quarter" idx="11"/>
          </p:nvPr>
        </p:nvSpPr>
        <p:spPr/>
        <p:txBody>
          <a:bodyPr/>
          <a:lstStyle/>
          <a:p>
            <a:endParaRPr lang="de-DE"/>
          </a:p>
        </p:txBody>
      </p:sp>
      <p:sp>
        <p:nvSpPr>
          <p:cNvPr id="4" name="Tijdelijke aanduiding voor dianummer 3"/>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33496041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de-D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de-D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CA953BDC-9EAE-49FE-9892-958C9F845175}" type="datetimeFigureOut">
              <a:rPr lang="de-DE" smtClean="0"/>
              <a:t>25.10.2024</a:t>
            </a:fld>
            <a:endParaRPr lang="de-DE"/>
          </a:p>
        </p:txBody>
      </p:sp>
      <p:sp>
        <p:nvSpPr>
          <p:cNvPr id="6" name="Tijdelijke aanduiding voor voettekst 5"/>
          <p:cNvSpPr>
            <a:spLocks noGrp="1"/>
          </p:cNvSpPr>
          <p:nvPr>
            <p:ph type="ftr" sz="quarter" idx="11"/>
          </p:nvPr>
        </p:nvSpPr>
        <p:spPr/>
        <p:txBody>
          <a:bodyPr/>
          <a:lstStyle/>
          <a:p>
            <a:endParaRPr lang="de-DE"/>
          </a:p>
        </p:txBody>
      </p:sp>
      <p:sp>
        <p:nvSpPr>
          <p:cNvPr id="7" name="Tijdelijke aanduiding voor dianummer 6"/>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256838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endParaRPr lang="de-D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CA953BDC-9EAE-49FE-9892-958C9F845175}" type="datetimeFigureOut">
              <a:rPr lang="de-DE" smtClean="0"/>
              <a:t>25.10.2024</a:t>
            </a:fld>
            <a:endParaRPr lang="de-DE"/>
          </a:p>
        </p:txBody>
      </p:sp>
      <p:sp>
        <p:nvSpPr>
          <p:cNvPr id="6" name="Tijdelijke aanduiding voor voettekst 5"/>
          <p:cNvSpPr>
            <a:spLocks noGrp="1"/>
          </p:cNvSpPr>
          <p:nvPr>
            <p:ph type="ftr" sz="quarter" idx="11"/>
          </p:nvPr>
        </p:nvSpPr>
        <p:spPr/>
        <p:txBody>
          <a:bodyPr/>
          <a:lstStyle/>
          <a:p>
            <a:endParaRPr lang="de-DE"/>
          </a:p>
        </p:txBody>
      </p:sp>
      <p:sp>
        <p:nvSpPr>
          <p:cNvPr id="7" name="Tijdelijke aanduiding voor dianummer 6"/>
          <p:cNvSpPr>
            <a:spLocks noGrp="1"/>
          </p:cNvSpPr>
          <p:nvPr>
            <p:ph type="sldNum" sz="quarter" idx="12"/>
          </p:nvPr>
        </p:nvSpPr>
        <p:spPr/>
        <p:txBody>
          <a:bodyPr/>
          <a:lstStyle/>
          <a:p>
            <a:fld id="{4CD814C8-F66B-4915-9FEC-D62A1DED085F}" type="slidenum">
              <a:rPr lang="de-DE" smtClean="0"/>
              <a:t>‹nr.›</a:t>
            </a:fld>
            <a:endParaRPr lang="de-DE"/>
          </a:p>
        </p:txBody>
      </p:sp>
    </p:spTree>
    <p:extLst>
      <p:ext uri="{BB962C8B-B14F-4D97-AF65-F5344CB8AC3E}">
        <p14:creationId xmlns:p14="http://schemas.microsoft.com/office/powerpoint/2010/main" val="84292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de stijl te bewerken</a:t>
            </a:r>
            <a:endParaRPr lang="de-DE"/>
          </a:p>
        </p:txBody>
      </p:sp>
      <p:sp>
        <p:nvSpPr>
          <p:cNvPr id="3" name="Tijdelijke aanduiding voor teks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de-DE"/>
          </a:p>
        </p:txBody>
      </p:sp>
      <p:sp>
        <p:nvSpPr>
          <p:cNvPr id="4" name="Tijdelijke aanduiding voor datum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A953BDC-9EAE-49FE-9892-958C9F845175}" type="datetimeFigureOut">
              <a:rPr lang="de-DE" smtClean="0"/>
              <a:t>25.10.2024</a:t>
            </a:fld>
            <a:endParaRPr lang="de-DE"/>
          </a:p>
        </p:txBody>
      </p:sp>
      <p:sp>
        <p:nvSpPr>
          <p:cNvPr id="5" name="Tijdelijke aanduiding voor voettekst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de-DE"/>
          </a:p>
        </p:txBody>
      </p:sp>
      <p:sp>
        <p:nvSpPr>
          <p:cNvPr id="6" name="Tijdelijke aanduiding voor dianumm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D814C8-F66B-4915-9FEC-D62A1DED085F}" type="slidenum">
              <a:rPr lang="de-DE" smtClean="0"/>
              <a:t>‹nr.›</a:t>
            </a:fld>
            <a:endParaRPr lang="de-DE"/>
          </a:p>
        </p:txBody>
      </p:sp>
    </p:spTree>
    <p:extLst>
      <p:ext uri="{BB962C8B-B14F-4D97-AF65-F5344CB8AC3E}">
        <p14:creationId xmlns:p14="http://schemas.microsoft.com/office/powerpoint/2010/main" val="17105468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err="1"/>
              <a:t>Example</a:t>
            </a:r>
            <a:r>
              <a:rPr lang="de-DE"/>
              <a:t> </a:t>
            </a:r>
            <a:r>
              <a:rPr lang="de-DE" err="1"/>
              <a:t>questions</a:t>
            </a:r>
            <a:r>
              <a:rPr lang="de-DE"/>
              <a:t> 8BB020</a:t>
            </a:r>
            <a:br>
              <a:rPr lang="de-DE"/>
            </a:br>
            <a:r>
              <a:rPr lang="de-DE" sz="2800" err="1"/>
              <a:t>Answers</a:t>
            </a:r>
            <a:endParaRPr lang="de-DE" err="1"/>
          </a:p>
        </p:txBody>
      </p:sp>
    </p:spTree>
    <p:extLst>
      <p:ext uri="{BB962C8B-B14F-4D97-AF65-F5344CB8AC3E}">
        <p14:creationId xmlns:p14="http://schemas.microsoft.com/office/powerpoint/2010/main" val="3351439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11E14-3832-0E3F-F66C-AFAB778DFDB9}"/>
              </a:ext>
            </a:extLst>
          </p:cNvPr>
          <p:cNvSpPr>
            <a:spLocks noGrp="1"/>
          </p:cNvSpPr>
          <p:nvPr>
            <p:ph type="title"/>
          </p:nvPr>
        </p:nvSpPr>
        <p:spPr/>
        <p:txBody>
          <a:bodyPr/>
          <a:lstStyle/>
          <a:p>
            <a:r>
              <a:rPr lang="en-US"/>
              <a:t>Support vector classifier (SVC</a:t>
            </a:r>
          </a:p>
        </p:txBody>
      </p:sp>
      <p:pic>
        <p:nvPicPr>
          <p:cNvPr id="4" name="Picture 3" descr="A diagram of a graph&#10;&#10;Description automatically generated">
            <a:extLst>
              <a:ext uri="{FF2B5EF4-FFF2-40B4-BE49-F238E27FC236}">
                <a16:creationId xmlns:a16="http://schemas.microsoft.com/office/drawing/2014/main" id="{8FA1B518-2AC1-1F3F-9051-B83EAA3F214D}"/>
              </a:ext>
            </a:extLst>
          </p:cNvPr>
          <p:cNvPicPr>
            <a:picLocks noChangeAspect="1"/>
          </p:cNvPicPr>
          <p:nvPr/>
        </p:nvPicPr>
        <p:blipFill>
          <a:blip r:embed="rId2"/>
          <a:stretch>
            <a:fillRect/>
          </a:stretch>
        </p:blipFill>
        <p:spPr>
          <a:xfrm>
            <a:off x="367807" y="1713530"/>
            <a:ext cx="5195899" cy="5027427"/>
          </a:xfrm>
          <a:prstGeom prst="rect">
            <a:avLst/>
          </a:prstGeom>
        </p:spPr>
      </p:pic>
      <p:pic>
        <p:nvPicPr>
          <p:cNvPr id="5" name="Picture 4">
            <a:extLst>
              <a:ext uri="{FF2B5EF4-FFF2-40B4-BE49-F238E27FC236}">
                <a16:creationId xmlns:a16="http://schemas.microsoft.com/office/drawing/2014/main" id="{0CDB1FB9-9198-4AE5-4529-81C30F740F2E}"/>
              </a:ext>
            </a:extLst>
          </p:cNvPr>
          <p:cNvPicPr>
            <a:picLocks noChangeAspect="1"/>
          </p:cNvPicPr>
          <p:nvPr/>
        </p:nvPicPr>
        <p:blipFill>
          <a:blip r:embed="rId3"/>
          <a:stretch>
            <a:fillRect/>
          </a:stretch>
        </p:blipFill>
        <p:spPr>
          <a:xfrm>
            <a:off x="7385633" y="4043675"/>
            <a:ext cx="2438207" cy="1726307"/>
          </a:xfrm>
          <a:prstGeom prst="rect">
            <a:avLst/>
          </a:prstGeom>
        </p:spPr>
      </p:pic>
      <p:grpSp>
        <p:nvGrpSpPr>
          <p:cNvPr id="20" name="Group 19">
            <a:extLst>
              <a:ext uri="{FF2B5EF4-FFF2-40B4-BE49-F238E27FC236}">
                <a16:creationId xmlns:a16="http://schemas.microsoft.com/office/drawing/2014/main" id="{62D76011-E59A-926A-59A0-8432A42D9EB8}"/>
              </a:ext>
            </a:extLst>
          </p:cNvPr>
          <p:cNvGrpSpPr/>
          <p:nvPr/>
        </p:nvGrpSpPr>
        <p:grpSpPr>
          <a:xfrm>
            <a:off x="2595112" y="3982833"/>
            <a:ext cx="5393642" cy="769492"/>
            <a:chOff x="2595112" y="3982833"/>
            <a:chExt cx="5393642" cy="769492"/>
          </a:xfrm>
        </p:grpSpPr>
        <p:sp>
          <p:nvSpPr>
            <p:cNvPr id="7" name="Oval 6">
              <a:extLst>
                <a:ext uri="{FF2B5EF4-FFF2-40B4-BE49-F238E27FC236}">
                  <a16:creationId xmlns:a16="http://schemas.microsoft.com/office/drawing/2014/main" id="{BAC56675-E5E9-4CA7-B47F-39F3990B966F}"/>
                </a:ext>
              </a:extLst>
            </p:cNvPr>
            <p:cNvSpPr/>
            <p:nvPr/>
          </p:nvSpPr>
          <p:spPr>
            <a:xfrm>
              <a:off x="7698979" y="4315250"/>
              <a:ext cx="289775" cy="268310"/>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39A5263-5310-9A79-39D5-0747DFDE8C52}"/>
                </a:ext>
              </a:extLst>
            </p:cNvPr>
            <p:cNvSpPr/>
            <p:nvPr/>
          </p:nvSpPr>
          <p:spPr>
            <a:xfrm>
              <a:off x="3658844" y="4484015"/>
              <a:ext cx="289775" cy="268310"/>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F4DC1F5-C851-3AB5-84E8-E8B0B60C51E1}"/>
                </a:ext>
              </a:extLst>
            </p:cNvPr>
            <p:cNvSpPr/>
            <p:nvPr/>
          </p:nvSpPr>
          <p:spPr>
            <a:xfrm>
              <a:off x="2595112" y="3982833"/>
              <a:ext cx="289775" cy="268310"/>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EA12A6A-F013-2849-6F69-E855B117700F}"/>
                </a:ext>
              </a:extLst>
            </p:cNvPr>
            <p:cNvSpPr/>
            <p:nvPr/>
          </p:nvSpPr>
          <p:spPr>
            <a:xfrm>
              <a:off x="3929890" y="4013517"/>
              <a:ext cx="289775" cy="268310"/>
            </a:xfrm>
            <a:prstGeom prst="ellipse">
              <a:avLst/>
            </a:prstGeom>
            <a:noFill/>
            <a:ln w="28575">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747EFC40-59C2-066A-9ACA-836293E2D39B}"/>
              </a:ext>
            </a:extLst>
          </p:cNvPr>
          <p:cNvGrpSpPr/>
          <p:nvPr/>
        </p:nvGrpSpPr>
        <p:grpSpPr>
          <a:xfrm>
            <a:off x="1345581" y="2876496"/>
            <a:ext cx="6641481" cy="2227009"/>
            <a:chOff x="1345581" y="2876496"/>
            <a:chExt cx="6641481" cy="2227009"/>
          </a:xfrm>
        </p:grpSpPr>
        <p:sp>
          <p:nvSpPr>
            <p:cNvPr id="6" name="Oval 5">
              <a:extLst>
                <a:ext uri="{FF2B5EF4-FFF2-40B4-BE49-F238E27FC236}">
                  <a16:creationId xmlns:a16="http://schemas.microsoft.com/office/drawing/2014/main" id="{A9EB9B19-A3E7-107E-1411-21E3742FCA5D}"/>
                </a:ext>
              </a:extLst>
            </p:cNvPr>
            <p:cNvSpPr/>
            <p:nvPr/>
          </p:nvSpPr>
          <p:spPr>
            <a:xfrm>
              <a:off x="7697287" y="4835195"/>
              <a:ext cx="289775" cy="268310"/>
            </a:xfrm>
            <a:prstGeom prst="ellipse">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718F21B-8D38-CEF4-F9D7-1A7BE1147C21}"/>
                </a:ext>
              </a:extLst>
            </p:cNvPr>
            <p:cNvSpPr/>
            <p:nvPr/>
          </p:nvSpPr>
          <p:spPr>
            <a:xfrm>
              <a:off x="1345581" y="2876496"/>
              <a:ext cx="289775" cy="268310"/>
            </a:xfrm>
            <a:prstGeom prst="ellipse">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235C5BC9-3894-EA06-06EF-00421E8A86B5}"/>
                </a:ext>
              </a:extLst>
            </p:cNvPr>
            <p:cNvSpPr/>
            <p:nvPr/>
          </p:nvSpPr>
          <p:spPr>
            <a:xfrm>
              <a:off x="3554869" y="4201046"/>
              <a:ext cx="289775" cy="268310"/>
            </a:xfrm>
            <a:prstGeom prst="ellipse">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4757586E-3B70-B71A-CFA7-9D6C6B827F78}"/>
              </a:ext>
            </a:extLst>
          </p:cNvPr>
          <p:cNvGrpSpPr/>
          <p:nvPr/>
        </p:nvGrpSpPr>
        <p:grpSpPr>
          <a:xfrm>
            <a:off x="2932640" y="3675985"/>
            <a:ext cx="5056113" cy="1971306"/>
            <a:chOff x="2932640" y="3675985"/>
            <a:chExt cx="5056113" cy="1971306"/>
          </a:xfrm>
        </p:grpSpPr>
        <p:sp>
          <p:nvSpPr>
            <p:cNvPr id="8" name="Oval 7">
              <a:extLst>
                <a:ext uri="{FF2B5EF4-FFF2-40B4-BE49-F238E27FC236}">
                  <a16:creationId xmlns:a16="http://schemas.microsoft.com/office/drawing/2014/main" id="{E5DF29F6-96A4-53C8-0EEB-3292EE2BD9B4}"/>
                </a:ext>
              </a:extLst>
            </p:cNvPr>
            <p:cNvSpPr/>
            <p:nvPr/>
          </p:nvSpPr>
          <p:spPr>
            <a:xfrm>
              <a:off x="7698978" y="5378981"/>
              <a:ext cx="289775" cy="268310"/>
            </a:xfrm>
            <a:prstGeom prst="ellipse">
              <a:avLst/>
            </a:prstGeom>
            <a:noFill/>
            <a:ln w="28575">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8DCCF60-3531-1FE3-C11F-1BDC3263DE4B}"/>
                </a:ext>
              </a:extLst>
            </p:cNvPr>
            <p:cNvSpPr/>
            <p:nvPr/>
          </p:nvSpPr>
          <p:spPr>
            <a:xfrm>
              <a:off x="5008963" y="4847114"/>
              <a:ext cx="289775" cy="268310"/>
            </a:xfrm>
            <a:prstGeom prst="ellipse">
              <a:avLst/>
            </a:prstGeom>
            <a:noFill/>
            <a:ln w="28575">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BD2FE25-E4A2-2E3E-9B5B-340D5FC5284A}"/>
                </a:ext>
              </a:extLst>
            </p:cNvPr>
            <p:cNvSpPr/>
            <p:nvPr/>
          </p:nvSpPr>
          <p:spPr>
            <a:xfrm>
              <a:off x="2932640" y="3972603"/>
              <a:ext cx="289775" cy="268310"/>
            </a:xfrm>
            <a:prstGeom prst="ellipse">
              <a:avLst/>
            </a:prstGeom>
            <a:noFill/>
            <a:ln w="28575">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552B060-D4A4-FBF0-40A0-28EFBBF2F41F}"/>
                </a:ext>
              </a:extLst>
            </p:cNvPr>
            <p:cNvSpPr/>
            <p:nvPr/>
          </p:nvSpPr>
          <p:spPr>
            <a:xfrm>
              <a:off x="3234370" y="3675985"/>
              <a:ext cx="289775" cy="268310"/>
            </a:xfrm>
            <a:prstGeom prst="ellipse">
              <a:avLst/>
            </a:prstGeom>
            <a:noFill/>
            <a:ln w="28575">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265F70C-9D9C-5A5E-A481-50BAF10A193B}"/>
                </a:ext>
              </a:extLst>
            </p:cNvPr>
            <p:cNvSpPr/>
            <p:nvPr/>
          </p:nvSpPr>
          <p:spPr>
            <a:xfrm>
              <a:off x="3459390" y="3911233"/>
              <a:ext cx="289775" cy="268310"/>
            </a:xfrm>
            <a:prstGeom prst="ellipse">
              <a:avLst/>
            </a:prstGeom>
            <a:noFill/>
            <a:ln w="28575">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8" name="Picture 17" descr="A white background with black text&#10;&#10;Description automatically generated">
            <a:extLst>
              <a:ext uri="{FF2B5EF4-FFF2-40B4-BE49-F238E27FC236}">
                <a16:creationId xmlns:a16="http://schemas.microsoft.com/office/drawing/2014/main" id="{F2DEE228-AB2E-30C2-ECD4-C165F7FB7003}"/>
              </a:ext>
            </a:extLst>
          </p:cNvPr>
          <p:cNvPicPr>
            <a:picLocks noChangeAspect="1"/>
          </p:cNvPicPr>
          <p:nvPr/>
        </p:nvPicPr>
        <p:blipFill>
          <a:blip r:embed="rId4"/>
          <a:stretch>
            <a:fillRect/>
          </a:stretch>
        </p:blipFill>
        <p:spPr>
          <a:xfrm>
            <a:off x="5840295" y="1621198"/>
            <a:ext cx="6096000" cy="2188772"/>
          </a:xfrm>
          <a:prstGeom prst="rect">
            <a:avLst/>
          </a:prstGeom>
        </p:spPr>
      </p:pic>
    </p:spTree>
    <p:extLst>
      <p:ext uri="{BB962C8B-B14F-4D97-AF65-F5344CB8AC3E}">
        <p14:creationId xmlns:p14="http://schemas.microsoft.com/office/powerpoint/2010/main" val="211895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0379B-3AE3-C220-BCEF-6C67EB63553B}"/>
              </a:ext>
            </a:extLst>
          </p:cNvPr>
          <p:cNvSpPr>
            <a:spLocks noGrp="1"/>
          </p:cNvSpPr>
          <p:nvPr>
            <p:ph type="title"/>
          </p:nvPr>
        </p:nvSpPr>
        <p:spPr/>
        <p:txBody>
          <a:bodyPr/>
          <a:lstStyle/>
          <a:p>
            <a:r>
              <a:rPr lang="en-US"/>
              <a:t>Tree-based methods</a:t>
            </a:r>
          </a:p>
        </p:txBody>
      </p:sp>
      <p:pic>
        <p:nvPicPr>
          <p:cNvPr id="4" name="Picture 3" descr="A white text with black text&#10;&#10;Description automatically generated">
            <a:extLst>
              <a:ext uri="{FF2B5EF4-FFF2-40B4-BE49-F238E27FC236}">
                <a16:creationId xmlns:a16="http://schemas.microsoft.com/office/drawing/2014/main" id="{7E5FA247-79E8-661D-D3AD-0131442083A8}"/>
              </a:ext>
            </a:extLst>
          </p:cNvPr>
          <p:cNvPicPr>
            <a:picLocks noChangeAspect="1"/>
          </p:cNvPicPr>
          <p:nvPr/>
        </p:nvPicPr>
        <p:blipFill>
          <a:blip r:embed="rId2"/>
          <a:stretch>
            <a:fillRect/>
          </a:stretch>
        </p:blipFill>
        <p:spPr>
          <a:xfrm>
            <a:off x="545001" y="1862414"/>
            <a:ext cx="10968351" cy="4497202"/>
          </a:xfrm>
          <a:prstGeom prst="rect">
            <a:avLst/>
          </a:prstGeom>
        </p:spPr>
      </p:pic>
      <p:sp>
        <p:nvSpPr>
          <p:cNvPr id="5" name="TextBox 4">
            <a:extLst>
              <a:ext uri="{FF2B5EF4-FFF2-40B4-BE49-F238E27FC236}">
                <a16:creationId xmlns:a16="http://schemas.microsoft.com/office/drawing/2014/main" id="{E7643223-C639-624F-AE5D-EFC1B380E4F5}"/>
              </a:ext>
            </a:extLst>
          </p:cNvPr>
          <p:cNvSpPr txBox="1"/>
          <p:nvPr/>
        </p:nvSpPr>
        <p:spPr>
          <a:xfrm>
            <a:off x="656321" y="1507314"/>
            <a:ext cx="648089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How a decision tree is constructed:</a:t>
            </a:r>
          </a:p>
        </p:txBody>
      </p:sp>
    </p:spTree>
    <p:extLst>
      <p:ext uri="{BB962C8B-B14F-4D97-AF65-F5344CB8AC3E}">
        <p14:creationId xmlns:p14="http://schemas.microsoft.com/office/powerpoint/2010/main" val="1336807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0379B-3AE3-C220-BCEF-6C67EB63553B}"/>
              </a:ext>
            </a:extLst>
          </p:cNvPr>
          <p:cNvSpPr>
            <a:spLocks noGrp="1"/>
          </p:cNvSpPr>
          <p:nvPr>
            <p:ph type="title"/>
          </p:nvPr>
        </p:nvSpPr>
        <p:spPr/>
        <p:txBody>
          <a:bodyPr/>
          <a:lstStyle/>
          <a:p>
            <a:r>
              <a:rPr lang="en-US"/>
              <a:t>Tree-based methods</a:t>
            </a:r>
          </a:p>
        </p:txBody>
      </p:sp>
      <p:sp>
        <p:nvSpPr>
          <p:cNvPr id="5" name="TextBox 4">
            <a:extLst>
              <a:ext uri="{FF2B5EF4-FFF2-40B4-BE49-F238E27FC236}">
                <a16:creationId xmlns:a16="http://schemas.microsoft.com/office/drawing/2014/main" id="{E7643223-C639-624F-AE5D-EFC1B380E4F5}"/>
              </a:ext>
            </a:extLst>
          </p:cNvPr>
          <p:cNvSpPr txBox="1"/>
          <p:nvPr/>
        </p:nvSpPr>
        <p:spPr>
          <a:xfrm>
            <a:off x="656321" y="1507314"/>
            <a:ext cx="648089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Bagging:</a:t>
            </a:r>
          </a:p>
        </p:txBody>
      </p:sp>
      <p:pic>
        <p:nvPicPr>
          <p:cNvPr id="3" name="Picture 2" descr="A white background with black text&#10;&#10;Description automatically generated">
            <a:extLst>
              <a:ext uri="{FF2B5EF4-FFF2-40B4-BE49-F238E27FC236}">
                <a16:creationId xmlns:a16="http://schemas.microsoft.com/office/drawing/2014/main" id="{A19A7AEF-4B57-23C7-FE64-27F417C38135}"/>
              </a:ext>
            </a:extLst>
          </p:cNvPr>
          <p:cNvPicPr>
            <a:picLocks noChangeAspect="1"/>
          </p:cNvPicPr>
          <p:nvPr/>
        </p:nvPicPr>
        <p:blipFill>
          <a:blip r:embed="rId2"/>
          <a:stretch>
            <a:fillRect/>
          </a:stretch>
        </p:blipFill>
        <p:spPr>
          <a:xfrm>
            <a:off x="734190" y="2166072"/>
            <a:ext cx="6096000" cy="1986337"/>
          </a:xfrm>
          <a:prstGeom prst="rect">
            <a:avLst/>
          </a:prstGeom>
        </p:spPr>
      </p:pic>
      <p:sp>
        <p:nvSpPr>
          <p:cNvPr id="6" name="TextBox 5">
            <a:extLst>
              <a:ext uri="{FF2B5EF4-FFF2-40B4-BE49-F238E27FC236}">
                <a16:creationId xmlns:a16="http://schemas.microsoft.com/office/drawing/2014/main" id="{ABB5B6E4-96CB-A842-221B-F2006474C0FD}"/>
              </a:ext>
            </a:extLst>
          </p:cNvPr>
          <p:cNvSpPr txBox="1"/>
          <p:nvPr/>
        </p:nvSpPr>
        <p:spPr>
          <a:xfrm>
            <a:off x="734189" y="4605372"/>
            <a:ext cx="1052163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Bagging reduces the variance by averaging the predictions obtained by multiple independent trees. The independent trees are obtained by building several big trees (without pruning), each from a bootstrapped version of the dataset.</a:t>
            </a:r>
          </a:p>
        </p:txBody>
      </p:sp>
    </p:spTree>
    <p:extLst>
      <p:ext uri="{BB962C8B-B14F-4D97-AF65-F5344CB8AC3E}">
        <p14:creationId xmlns:p14="http://schemas.microsoft.com/office/powerpoint/2010/main" val="6127735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FBE69-ACDB-F5BA-3FB4-E16B7BAA5274}"/>
              </a:ext>
            </a:extLst>
          </p:cNvPr>
          <p:cNvSpPr>
            <a:spLocks noGrp="1"/>
          </p:cNvSpPr>
          <p:nvPr>
            <p:ph type="title"/>
          </p:nvPr>
        </p:nvSpPr>
        <p:spPr/>
        <p:txBody>
          <a:bodyPr/>
          <a:lstStyle/>
          <a:p>
            <a:r>
              <a:rPr lang="en-US"/>
              <a:t>Activation functions in Neural Networks</a:t>
            </a:r>
          </a:p>
        </p:txBody>
      </p:sp>
      <p:pic>
        <p:nvPicPr>
          <p:cNvPr id="6" name="Tijdelijke aanduiding voor inhoud 5" descr="Afbeelding met tekst, diagram, lijn, Parallel&#10;&#10;Automatisch gegenereerde beschrijving">
            <a:extLst>
              <a:ext uri="{FF2B5EF4-FFF2-40B4-BE49-F238E27FC236}">
                <a16:creationId xmlns:a16="http://schemas.microsoft.com/office/drawing/2014/main" id="{BCBDF5E9-6200-C4FE-2EC3-6B896D9A6C4F}"/>
              </a:ext>
            </a:extLst>
          </p:cNvPr>
          <p:cNvPicPr>
            <a:picLocks noGrp="1" noChangeAspect="1"/>
          </p:cNvPicPr>
          <p:nvPr>
            <p:ph idx="1"/>
          </p:nvPr>
        </p:nvPicPr>
        <p:blipFill>
          <a:blip r:embed="rId2"/>
          <a:stretch>
            <a:fillRect/>
          </a:stretch>
        </p:blipFill>
        <p:spPr>
          <a:xfrm>
            <a:off x="4191000" y="1689009"/>
            <a:ext cx="7776307" cy="4175185"/>
          </a:xfrm>
        </p:spPr>
      </p:pic>
      <p:sp>
        <p:nvSpPr>
          <p:cNvPr id="7" name="Tekstvak 6">
            <a:extLst>
              <a:ext uri="{FF2B5EF4-FFF2-40B4-BE49-F238E27FC236}">
                <a16:creationId xmlns:a16="http://schemas.microsoft.com/office/drawing/2014/main" id="{B93354D9-A06C-C258-D319-5009C98E1A54}"/>
              </a:ext>
            </a:extLst>
          </p:cNvPr>
          <p:cNvSpPr txBox="1"/>
          <p:nvPr/>
        </p:nvSpPr>
        <p:spPr>
          <a:xfrm>
            <a:off x="836785" y="3103721"/>
            <a:ext cx="356108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alibri"/>
              <a:buChar char="-"/>
            </a:pPr>
            <a:r>
              <a:rPr lang="nl-NL" err="1"/>
              <a:t>Vanishing</a:t>
            </a:r>
            <a:r>
              <a:rPr lang="nl-NL"/>
              <a:t> </a:t>
            </a:r>
            <a:r>
              <a:rPr lang="nl-NL" err="1"/>
              <a:t>gradient</a:t>
            </a:r>
            <a:r>
              <a:rPr lang="nl-NL"/>
              <a:t> </a:t>
            </a:r>
            <a:r>
              <a:rPr lang="nl-NL" err="1"/>
              <a:t>problem</a:t>
            </a:r>
            <a:r>
              <a:rPr lang="nl-NL"/>
              <a:t> </a:t>
            </a:r>
          </a:p>
          <a:p>
            <a:pPr marL="285750" indent="-285750">
              <a:buFont typeface="Calibri"/>
              <a:buChar char="-"/>
            </a:pPr>
            <a:r>
              <a:rPr lang="nl-NL" err="1"/>
              <a:t>Dying</a:t>
            </a:r>
            <a:r>
              <a:rPr lang="nl-NL"/>
              <a:t> </a:t>
            </a:r>
            <a:r>
              <a:rPr lang="nl-NL" err="1"/>
              <a:t>ReLu</a:t>
            </a:r>
          </a:p>
        </p:txBody>
      </p:sp>
    </p:spTree>
    <p:extLst>
      <p:ext uri="{BB962C8B-B14F-4D97-AF65-F5344CB8AC3E}">
        <p14:creationId xmlns:p14="http://schemas.microsoft.com/office/powerpoint/2010/main" val="36150127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FBE69-ACDB-F5BA-3FB4-E16B7BAA5274}"/>
              </a:ext>
            </a:extLst>
          </p:cNvPr>
          <p:cNvSpPr>
            <a:spLocks noGrp="1"/>
          </p:cNvSpPr>
          <p:nvPr>
            <p:ph type="title"/>
          </p:nvPr>
        </p:nvSpPr>
        <p:spPr/>
        <p:txBody>
          <a:bodyPr/>
          <a:lstStyle/>
          <a:p>
            <a:r>
              <a:rPr lang="en-US"/>
              <a:t>Regularization of a Neural Network</a:t>
            </a:r>
            <a:endParaRPr lang="nl-NL"/>
          </a:p>
        </p:txBody>
      </p:sp>
      <p:sp>
        <p:nvSpPr>
          <p:cNvPr id="5" name="Tijdelijke aanduiding voor inhoud 4">
            <a:extLst>
              <a:ext uri="{FF2B5EF4-FFF2-40B4-BE49-F238E27FC236}">
                <a16:creationId xmlns:a16="http://schemas.microsoft.com/office/drawing/2014/main" id="{902896D2-C7DB-1382-2E63-BF6D85BBF6D7}"/>
              </a:ext>
            </a:extLst>
          </p:cNvPr>
          <p:cNvSpPr>
            <a:spLocks noGrp="1"/>
          </p:cNvSpPr>
          <p:nvPr>
            <p:ph idx="1"/>
          </p:nvPr>
        </p:nvSpPr>
        <p:spPr>
          <a:xfrm>
            <a:off x="379047" y="1688856"/>
            <a:ext cx="5503985" cy="4810491"/>
          </a:xfrm>
        </p:spPr>
        <p:txBody>
          <a:bodyPr vert="horz" lIns="91440" tIns="45720" rIns="91440" bIns="45720" rtlCol="0" anchor="t">
            <a:normAutofit/>
          </a:bodyPr>
          <a:lstStyle/>
          <a:p>
            <a:pPr marL="514350" indent="-514350">
              <a:buAutoNum type="arabicPeriod"/>
            </a:pPr>
            <a:r>
              <a:rPr lang="nl-NL" sz="2400" err="1"/>
              <a:t>Observe</a:t>
            </a:r>
            <a:r>
              <a:rPr lang="nl-NL" sz="2400"/>
              <a:t> </a:t>
            </a:r>
            <a:r>
              <a:rPr lang="nl-NL" sz="2400" err="1"/>
              <a:t>that</a:t>
            </a:r>
            <a:r>
              <a:rPr lang="nl-NL" sz="2400"/>
              <a:t> </a:t>
            </a:r>
            <a:r>
              <a:rPr lang="nl-NL" sz="2400" err="1"/>
              <a:t>the</a:t>
            </a:r>
            <a:r>
              <a:rPr lang="nl-NL" sz="2400"/>
              <a:t> </a:t>
            </a:r>
            <a:r>
              <a:rPr lang="nl-NL" sz="2400" err="1"/>
              <a:t>Neural</a:t>
            </a:r>
            <a:r>
              <a:rPr lang="nl-NL" sz="2400"/>
              <a:t> Network is </a:t>
            </a:r>
            <a:r>
              <a:rPr lang="nl-NL" sz="2400" err="1"/>
              <a:t>clearly</a:t>
            </a:r>
            <a:r>
              <a:rPr lang="nl-NL" sz="2400"/>
              <a:t> </a:t>
            </a:r>
            <a:r>
              <a:rPr lang="nl-NL" sz="2400" err="1"/>
              <a:t>overfitting</a:t>
            </a:r>
            <a:r>
              <a:rPr lang="nl-NL" sz="2400"/>
              <a:t>. </a:t>
            </a:r>
          </a:p>
          <a:p>
            <a:pPr marL="514350" indent="-514350">
              <a:buAutoNum type="arabicPeriod"/>
            </a:pPr>
            <a:r>
              <a:rPr lang="nl-NL" sz="2400" err="1"/>
              <a:t>Explain</a:t>
            </a:r>
            <a:r>
              <a:rPr lang="nl-NL" sz="2400"/>
              <a:t> </a:t>
            </a:r>
            <a:r>
              <a:rPr lang="nl-NL" sz="2400" err="1"/>
              <a:t>what</a:t>
            </a:r>
            <a:r>
              <a:rPr lang="nl-NL" sz="2400"/>
              <a:t> is happening </a:t>
            </a:r>
          </a:p>
          <a:p>
            <a:pPr marL="514350" indent="-514350">
              <a:buAutoNum type="arabicPeriod"/>
            </a:pPr>
            <a:r>
              <a:rPr lang="nl-NL" sz="2400" err="1"/>
              <a:t>Come</a:t>
            </a:r>
            <a:r>
              <a:rPr lang="nl-NL" sz="2400"/>
              <a:t> up </a:t>
            </a:r>
            <a:r>
              <a:rPr lang="nl-NL" sz="2400" err="1"/>
              <a:t>with</a:t>
            </a:r>
            <a:r>
              <a:rPr lang="nl-NL" sz="2400"/>
              <a:t> </a:t>
            </a:r>
            <a:r>
              <a:rPr lang="nl-NL" sz="2400" err="1"/>
              <a:t>solutions</a:t>
            </a:r>
            <a:r>
              <a:rPr lang="nl-NL" sz="2400"/>
              <a:t>  (</a:t>
            </a:r>
            <a:r>
              <a:rPr lang="nl-NL" sz="2400" err="1"/>
              <a:t>Add</a:t>
            </a:r>
            <a:r>
              <a:rPr lang="nl-NL" sz="2400"/>
              <a:t> more data, </a:t>
            </a:r>
            <a:r>
              <a:rPr lang="nl-NL" sz="2400" err="1"/>
              <a:t>simplify</a:t>
            </a:r>
            <a:r>
              <a:rPr lang="nl-NL" sz="2400"/>
              <a:t> </a:t>
            </a:r>
            <a:r>
              <a:rPr lang="nl-NL" sz="2400" err="1"/>
              <a:t>the</a:t>
            </a:r>
            <a:r>
              <a:rPr lang="nl-NL" sz="2400"/>
              <a:t> Network, </a:t>
            </a:r>
            <a:r>
              <a:rPr lang="nl-NL" sz="2400" err="1"/>
              <a:t>regularization</a:t>
            </a:r>
            <a:r>
              <a:rPr lang="nl-NL" sz="2400"/>
              <a:t>, </a:t>
            </a:r>
            <a:r>
              <a:rPr lang="nl-NL" sz="2400" err="1"/>
              <a:t>other</a:t>
            </a:r>
            <a:r>
              <a:rPr lang="nl-NL" sz="2400"/>
              <a:t> {more </a:t>
            </a:r>
            <a:r>
              <a:rPr lang="nl-NL" sz="2400" err="1"/>
              <a:t>advanced</a:t>
            </a:r>
            <a:r>
              <a:rPr lang="nl-NL" sz="2400"/>
              <a:t>} </a:t>
            </a:r>
            <a:r>
              <a:rPr lang="nl-NL" sz="2400" err="1"/>
              <a:t>techniques</a:t>
            </a:r>
            <a:r>
              <a:rPr lang="nl-NL" sz="2400"/>
              <a:t>)</a:t>
            </a:r>
          </a:p>
          <a:p>
            <a:pPr marL="0" indent="0">
              <a:buNone/>
            </a:pPr>
            <a:endParaRPr lang="nl-NL"/>
          </a:p>
          <a:p>
            <a:pPr marL="0" indent="0">
              <a:buNone/>
            </a:pPr>
            <a:r>
              <a:rPr lang="nl-NL"/>
              <a:t>  </a:t>
            </a:r>
          </a:p>
          <a:p>
            <a:pPr marL="514350" indent="-514350">
              <a:buAutoNum type="arabicPeriod"/>
            </a:pPr>
            <a:endParaRPr lang="nl-NL"/>
          </a:p>
          <a:p>
            <a:pPr marL="514350" indent="-514350">
              <a:buAutoNum type="arabicPeriod"/>
            </a:pPr>
            <a:endParaRPr lang="nl-NL"/>
          </a:p>
        </p:txBody>
      </p:sp>
      <p:pic>
        <p:nvPicPr>
          <p:cNvPr id="3" name="Afbeelding 2" descr="Afbeelding met schermopname&#10;&#10;Automatisch gegenereerde beschrijving">
            <a:extLst>
              <a:ext uri="{FF2B5EF4-FFF2-40B4-BE49-F238E27FC236}">
                <a16:creationId xmlns:a16="http://schemas.microsoft.com/office/drawing/2014/main" id="{A73B923A-88DB-C270-76E1-0F56D2ED8679}"/>
              </a:ext>
            </a:extLst>
          </p:cNvPr>
          <p:cNvPicPr>
            <a:picLocks noChangeAspect="1"/>
          </p:cNvPicPr>
          <p:nvPr/>
        </p:nvPicPr>
        <p:blipFill>
          <a:blip r:embed="rId2"/>
          <a:stretch>
            <a:fillRect/>
          </a:stretch>
        </p:blipFill>
        <p:spPr>
          <a:xfrm>
            <a:off x="6093068" y="1374042"/>
            <a:ext cx="5486400" cy="4114800"/>
          </a:xfrm>
          <a:prstGeom prst="rect">
            <a:avLst/>
          </a:prstGeom>
        </p:spPr>
      </p:pic>
    </p:spTree>
    <p:extLst>
      <p:ext uri="{BB962C8B-B14F-4D97-AF65-F5344CB8AC3E}">
        <p14:creationId xmlns:p14="http://schemas.microsoft.com/office/powerpoint/2010/main" val="413878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FBE69-ACDB-F5BA-3FB4-E16B7BAA5274}"/>
              </a:ext>
            </a:extLst>
          </p:cNvPr>
          <p:cNvSpPr>
            <a:spLocks noGrp="1"/>
          </p:cNvSpPr>
          <p:nvPr>
            <p:ph type="title"/>
          </p:nvPr>
        </p:nvSpPr>
        <p:spPr/>
        <p:txBody>
          <a:bodyPr/>
          <a:lstStyle/>
          <a:p>
            <a:r>
              <a:rPr lang="en-US"/>
              <a:t>Regularization Techniques </a:t>
            </a:r>
            <a:endParaRPr lang="nl-NL"/>
          </a:p>
        </p:txBody>
      </p:sp>
      <p:sp>
        <p:nvSpPr>
          <p:cNvPr id="5" name="Tijdelijke aanduiding voor inhoud 4">
            <a:extLst>
              <a:ext uri="{FF2B5EF4-FFF2-40B4-BE49-F238E27FC236}">
                <a16:creationId xmlns:a16="http://schemas.microsoft.com/office/drawing/2014/main" id="{902896D2-C7DB-1382-2E63-BF6D85BBF6D7}"/>
              </a:ext>
            </a:extLst>
          </p:cNvPr>
          <p:cNvSpPr>
            <a:spLocks noGrp="1"/>
          </p:cNvSpPr>
          <p:nvPr>
            <p:ph idx="1"/>
          </p:nvPr>
        </p:nvSpPr>
        <p:spPr/>
        <p:txBody>
          <a:bodyPr vert="horz" lIns="91440" tIns="45720" rIns="91440" bIns="45720" rtlCol="0" anchor="t">
            <a:normAutofit/>
          </a:bodyPr>
          <a:lstStyle/>
          <a:p>
            <a:pPr marL="514350" indent="-514350">
              <a:buAutoNum type="arabicPeriod"/>
            </a:pPr>
            <a:r>
              <a:rPr lang="nl-NL" err="1"/>
              <a:t>Dropout</a:t>
            </a:r>
            <a:r>
              <a:rPr lang="nl-NL"/>
              <a:t> </a:t>
            </a:r>
          </a:p>
          <a:p>
            <a:pPr marL="514350" indent="-514350">
              <a:buAutoNum type="arabicPeriod"/>
            </a:pPr>
            <a:r>
              <a:rPr lang="nl-NL"/>
              <a:t>Batch </a:t>
            </a:r>
            <a:r>
              <a:rPr lang="nl-NL" err="1"/>
              <a:t>normalization</a:t>
            </a:r>
          </a:p>
          <a:p>
            <a:pPr marL="514350" indent="-514350">
              <a:buAutoNum type="arabicPeriod"/>
            </a:pPr>
            <a:r>
              <a:rPr lang="nl-NL"/>
              <a:t>L1 </a:t>
            </a:r>
            <a:r>
              <a:rPr lang="nl-NL" err="1"/>
              <a:t>and</a:t>
            </a:r>
            <a:r>
              <a:rPr lang="nl-NL"/>
              <a:t> L2 </a:t>
            </a:r>
          </a:p>
          <a:p>
            <a:pPr marL="514350" indent="-514350">
              <a:buAutoNum type="arabicPeriod"/>
            </a:pPr>
            <a:r>
              <a:rPr lang="nl-NL" err="1"/>
              <a:t>Early</a:t>
            </a:r>
            <a:r>
              <a:rPr lang="nl-NL"/>
              <a:t> stopping </a:t>
            </a:r>
          </a:p>
          <a:p>
            <a:pPr marL="514350" indent="-514350">
              <a:buAutoNum type="arabicPeriod"/>
            </a:pPr>
            <a:endParaRPr lang="nl-NL"/>
          </a:p>
          <a:p>
            <a:pPr marL="514350" indent="-514350">
              <a:buAutoNum type="arabicPeriod"/>
            </a:pPr>
            <a:endParaRPr lang="nl-NL"/>
          </a:p>
        </p:txBody>
      </p:sp>
    </p:spTree>
    <p:extLst>
      <p:ext uri="{BB962C8B-B14F-4D97-AF65-F5344CB8AC3E}">
        <p14:creationId xmlns:p14="http://schemas.microsoft.com/office/powerpoint/2010/main" val="869387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692977-8225-E81A-F9DC-2FE6A3FA0323}"/>
              </a:ext>
            </a:extLst>
          </p:cNvPr>
          <p:cNvSpPr>
            <a:spLocks noGrp="1"/>
          </p:cNvSpPr>
          <p:nvPr>
            <p:ph type="title"/>
          </p:nvPr>
        </p:nvSpPr>
        <p:spPr/>
        <p:txBody>
          <a:bodyPr/>
          <a:lstStyle/>
          <a:p>
            <a:r>
              <a:rPr lang="nl-NL" err="1"/>
              <a:t>Neural</a:t>
            </a:r>
            <a:r>
              <a:rPr lang="nl-NL"/>
              <a:t> Networks &amp; </a:t>
            </a:r>
            <a:r>
              <a:rPr lang="nl-NL" err="1"/>
              <a:t>Regression</a:t>
            </a:r>
            <a:r>
              <a:rPr lang="nl-NL"/>
              <a:t> </a:t>
            </a:r>
            <a:r>
              <a:rPr lang="nl-NL" err="1"/>
              <a:t>tasks</a:t>
            </a:r>
          </a:p>
        </p:txBody>
      </p:sp>
      <p:sp>
        <p:nvSpPr>
          <p:cNvPr id="3" name="Tijdelijke aanduiding voor inhoud 2">
            <a:extLst>
              <a:ext uri="{FF2B5EF4-FFF2-40B4-BE49-F238E27FC236}">
                <a16:creationId xmlns:a16="http://schemas.microsoft.com/office/drawing/2014/main" id="{F6CD478B-D5F7-72F7-655C-CEC1560CF6F4}"/>
              </a:ext>
            </a:extLst>
          </p:cNvPr>
          <p:cNvSpPr>
            <a:spLocks noGrp="1"/>
          </p:cNvSpPr>
          <p:nvPr>
            <p:ph idx="1"/>
          </p:nvPr>
        </p:nvSpPr>
        <p:spPr/>
        <p:txBody>
          <a:bodyPr vert="horz" lIns="91440" tIns="45720" rIns="91440" bIns="45720" rtlCol="0" anchor="t">
            <a:normAutofit/>
          </a:bodyPr>
          <a:lstStyle/>
          <a:p>
            <a:r>
              <a:rPr lang="nl-NL" err="1"/>
              <a:t>Regression</a:t>
            </a:r>
            <a:r>
              <a:rPr lang="nl-NL"/>
              <a:t> </a:t>
            </a:r>
            <a:r>
              <a:rPr lang="nl-NL" err="1"/>
              <a:t>problem</a:t>
            </a:r>
            <a:r>
              <a:rPr lang="nl-NL"/>
              <a:t> </a:t>
            </a:r>
            <a:r>
              <a:rPr lang="nl-NL">
                <a:sym typeface="Wingdings" panose="05000000000000000000" pitchFamily="2" charset="2"/>
              </a:rPr>
              <a:t> </a:t>
            </a:r>
            <a:r>
              <a:rPr lang="nl-NL" err="1">
                <a:sym typeface="Wingdings" panose="05000000000000000000" pitchFamily="2" charset="2"/>
              </a:rPr>
              <a:t>how</a:t>
            </a:r>
            <a:r>
              <a:rPr lang="nl-NL">
                <a:sym typeface="Wingdings" panose="05000000000000000000" pitchFamily="2" charset="2"/>
              </a:rPr>
              <a:t> </a:t>
            </a:r>
            <a:r>
              <a:rPr lang="nl-NL" err="1">
                <a:sym typeface="Wingdings" panose="05000000000000000000" pitchFamily="2" charset="2"/>
              </a:rPr>
              <a:t>to</a:t>
            </a:r>
            <a:r>
              <a:rPr lang="nl-NL">
                <a:sym typeface="Wingdings" panose="05000000000000000000" pitchFamily="2" charset="2"/>
              </a:rPr>
              <a:t> </a:t>
            </a:r>
            <a:r>
              <a:rPr lang="nl-NL" err="1">
                <a:sym typeface="Wingdings" panose="05000000000000000000" pitchFamily="2" charset="2"/>
              </a:rPr>
              <a:t>solve</a:t>
            </a:r>
            <a:r>
              <a:rPr lang="nl-NL">
                <a:sym typeface="Wingdings" panose="05000000000000000000" pitchFamily="2" charset="2"/>
              </a:rPr>
              <a:t> </a:t>
            </a:r>
            <a:r>
              <a:rPr lang="nl-NL" err="1">
                <a:sym typeface="Wingdings" panose="05000000000000000000" pitchFamily="2" charset="2"/>
              </a:rPr>
              <a:t>with</a:t>
            </a:r>
            <a:r>
              <a:rPr lang="nl-NL">
                <a:sym typeface="Wingdings" panose="05000000000000000000" pitchFamily="2" charset="2"/>
              </a:rPr>
              <a:t> NN?</a:t>
            </a:r>
          </a:p>
          <a:p>
            <a:pPr lvl="1"/>
            <a:r>
              <a:rPr lang="nl-NL" err="1"/>
              <a:t>Amount</a:t>
            </a:r>
            <a:r>
              <a:rPr lang="nl-NL"/>
              <a:t> of input neurons &amp; output neurons</a:t>
            </a:r>
            <a:endParaRPr lang="nl-NL">
              <a:sym typeface="Wingdings" panose="05000000000000000000" pitchFamily="2" charset="2"/>
            </a:endParaRPr>
          </a:p>
          <a:p>
            <a:pPr lvl="1"/>
            <a:r>
              <a:rPr lang="nl-NL" err="1">
                <a:sym typeface="Wingdings" panose="05000000000000000000" pitchFamily="2" charset="2"/>
              </a:rPr>
              <a:t>Loss</a:t>
            </a:r>
            <a:r>
              <a:rPr lang="nl-NL">
                <a:sym typeface="Wingdings" panose="05000000000000000000" pitchFamily="2" charset="2"/>
              </a:rPr>
              <a:t> </a:t>
            </a:r>
            <a:r>
              <a:rPr lang="nl-NL" err="1">
                <a:sym typeface="Wingdings" panose="05000000000000000000" pitchFamily="2" charset="2"/>
              </a:rPr>
              <a:t>function</a:t>
            </a:r>
            <a:r>
              <a:rPr lang="nl-NL">
                <a:sym typeface="Wingdings" panose="05000000000000000000" pitchFamily="2" charset="2"/>
              </a:rPr>
              <a:t>?</a:t>
            </a:r>
          </a:p>
          <a:p>
            <a:pPr lvl="1"/>
            <a:r>
              <a:rPr lang="nl-NL" err="1"/>
              <a:t>Hidden</a:t>
            </a:r>
            <a:r>
              <a:rPr lang="nl-NL"/>
              <a:t> </a:t>
            </a:r>
            <a:r>
              <a:rPr lang="nl-NL" err="1"/>
              <a:t>layers</a:t>
            </a:r>
            <a:r>
              <a:rPr lang="nl-NL"/>
              <a:t> </a:t>
            </a:r>
            <a:r>
              <a:rPr lang="nl-NL" err="1"/>
              <a:t>necessary</a:t>
            </a:r>
            <a:r>
              <a:rPr lang="nl-NL"/>
              <a:t>?</a:t>
            </a:r>
          </a:p>
          <a:p>
            <a:pPr lvl="1"/>
            <a:r>
              <a:rPr lang="nl-NL" err="1"/>
              <a:t>Activcation</a:t>
            </a:r>
            <a:r>
              <a:rPr lang="nl-NL"/>
              <a:t> </a:t>
            </a:r>
            <a:r>
              <a:rPr lang="nl-NL" err="1"/>
              <a:t>function</a:t>
            </a:r>
            <a:r>
              <a:rPr lang="nl-NL"/>
              <a:t> </a:t>
            </a:r>
            <a:r>
              <a:rPr lang="nl-NL" err="1"/>
              <a:t>necessary</a:t>
            </a:r>
            <a:r>
              <a:rPr lang="nl-NL"/>
              <a:t>?</a:t>
            </a:r>
          </a:p>
          <a:p>
            <a:pPr lvl="1"/>
            <a:r>
              <a:rPr lang="nl-NL">
                <a:solidFill>
                  <a:srgbClr val="FF0000"/>
                </a:solidFill>
              </a:rPr>
              <a:t>Draw / </a:t>
            </a:r>
            <a:r>
              <a:rPr lang="nl-NL" err="1">
                <a:solidFill>
                  <a:srgbClr val="FF0000"/>
                </a:solidFill>
              </a:rPr>
              <a:t>visualize</a:t>
            </a:r>
            <a:r>
              <a:rPr lang="nl-NL">
                <a:solidFill>
                  <a:srgbClr val="FF0000"/>
                </a:solidFill>
              </a:rPr>
              <a:t> diagram</a:t>
            </a:r>
          </a:p>
          <a:p>
            <a:r>
              <a:rPr lang="nl-NL" err="1"/>
              <a:t>Classification</a:t>
            </a:r>
            <a:r>
              <a:rPr lang="nl-NL"/>
              <a:t> </a:t>
            </a:r>
            <a:r>
              <a:rPr lang="nl-NL" err="1"/>
              <a:t>problem</a:t>
            </a:r>
            <a:r>
              <a:rPr lang="nl-NL"/>
              <a:t> </a:t>
            </a:r>
            <a:r>
              <a:rPr lang="nl-NL">
                <a:sym typeface="Wingdings" panose="05000000000000000000" pitchFamily="2" charset="2"/>
              </a:rPr>
              <a:t>change </a:t>
            </a:r>
            <a:r>
              <a:rPr lang="nl-NL" err="1">
                <a:sym typeface="Wingdings" panose="05000000000000000000" pitchFamily="2" charset="2"/>
              </a:rPr>
              <a:t>loss</a:t>
            </a:r>
            <a:r>
              <a:rPr lang="nl-NL">
                <a:sym typeface="Wingdings" panose="05000000000000000000" pitchFamily="2" charset="2"/>
              </a:rPr>
              <a:t> </a:t>
            </a:r>
            <a:r>
              <a:rPr lang="nl-NL" err="1">
                <a:sym typeface="Wingdings" panose="05000000000000000000" pitchFamily="2" charset="2"/>
              </a:rPr>
              <a:t>function</a:t>
            </a:r>
            <a:r>
              <a:rPr lang="nl-NL">
                <a:sym typeface="Wingdings" panose="05000000000000000000" pitchFamily="2" charset="2"/>
              </a:rPr>
              <a:t>? </a:t>
            </a:r>
            <a:r>
              <a:rPr lang="nl-NL" err="1">
                <a:sym typeface="Wingdings" panose="05000000000000000000" pitchFamily="2" charset="2"/>
              </a:rPr>
              <a:t>If</a:t>
            </a:r>
            <a:r>
              <a:rPr lang="nl-NL">
                <a:sym typeface="Wingdings" panose="05000000000000000000" pitchFamily="2" charset="2"/>
              </a:rPr>
              <a:t> </a:t>
            </a:r>
            <a:r>
              <a:rPr lang="nl-NL" err="1">
                <a:sym typeface="Wingdings" panose="05000000000000000000" pitchFamily="2" charset="2"/>
              </a:rPr>
              <a:t>so</a:t>
            </a:r>
            <a:r>
              <a:rPr lang="nl-NL">
                <a:sym typeface="Wingdings" panose="05000000000000000000" pitchFamily="2" charset="2"/>
              </a:rPr>
              <a:t>, </a:t>
            </a:r>
            <a:r>
              <a:rPr lang="nl-NL" err="1">
                <a:sym typeface="Wingdings" panose="05000000000000000000" pitchFamily="2" charset="2"/>
              </a:rPr>
              <a:t>which</a:t>
            </a:r>
            <a:r>
              <a:rPr lang="nl-NL">
                <a:sym typeface="Wingdings" panose="05000000000000000000" pitchFamily="2" charset="2"/>
              </a:rPr>
              <a:t> </a:t>
            </a:r>
            <a:r>
              <a:rPr lang="nl-NL" err="1">
                <a:sym typeface="Wingdings" panose="05000000000000000000" pitchFamily="2" charset="2"/>
              </a:rPr>
              <a:t>loss</a:t>
            </a:r>
            <a:r>
              <a:rPr lang="nl-NL">
                <a:sym typeface="Wingdings" panose="05000000000000000000" pitchFamily="2" charset="2"/>
              </a:rPr>
              <a:t> </a:t>
            </a:r>
            <a:r>
              <a:rPr lang="nl-NL" err="1">
                <a:sym typeface="Wingdings" panose="05000000000000000000" pitchFamily="2" charset="2"/>
              </a:rPr>
              <a:t>function</a:t>
            </a:r>
            <a:r>
              <a:rPr lang="nl-NL">
                <a:sym typeface="Wingdings" panose="05000000000000000000" pitchFamily="2" charset="2"/>
              </a:rPr>
              <a:t>?</a:t>
            </a:r>
          </a:p>
          <a:p>
            <a:r>
              <a:rPr lang="nl-NL" err="1">
                <a:sym typeface="Wingdings" panose="05000000000000000000" pitchFamily="2" charset="2"/>
              </a:rPr>
              <a:t>Disadvantages</a:t>
            </a:r>
            <a:r>
              <a:rPr lang="nl-NL">
                <a:sym typeface="Wingdings" panose="05000000000000000000" pitchFamily="2" charset="2"/>
              </a:rPr>
              <a:t> manual feature engineering</a:t>
            </a:r>
            <a:endParaRPr lang="nl-NL"/>
          </a:p>
        </p:txBody>
      </p:sp>
      <p:pic>
        <p:nvPicPr>
          <p:cNvPr id="5" name="Picture 4">
            <a:extLst>
              <a:ext uri="{FF2B5EF4-FFF2-40B4-BE49-F238E27FC236}">
                <a16:creationId xmlns:a16="http://schemas.microsoft.com/office/drawing/2014/main" id="{E62F9BD2-6B1E-E6D6-130A-67EA9FFD9D34}"/>
              </a:ext>
            </a:extLst>
          </p:cNvPr>
          <p:cNvPicPr>
            <a:picLocks noChangeAspect="1"/>
          </p:cNvPicPr>
          <p:nvPr/>
        </p:nvPicPr>
        <p:blipFill>
          <a:blip r:embed="rId3"/>
          <a:stretch>
            <a:fillRect/>
          </a:stretch>
        </p:blipFill>
        <p:spPr>
          <a:xfrm>
            <a:off x="7319430" y="2885655"/>
            <a:ext cx="4394775" cy="3426245"/>
          </a:xfrm>
          <a:prstGeom prst="rect">
            <a:avLst/>
          </a:prstGeom>
        </p:spPr>
      </p:pic>
      <p:pic>
        <p:nvPicPr>
          <p:cNvPr id="7" name="Picture 6">
            <a:extLst>
              <a:ext uri="{FF2B5EF4-FFF2-40B4-BE49-F238E27FC236}">
                <a16:creationId xmlns:a16="http://schemas.microsoft.com/office/drawing/2014/main" id="{34E33CE3-2FE1-E6C6-069B-542DB20092B0}"/>
              </a:ext>
            </a:extLst>
          </p:cNvPr>
          <p:cNvPicPr>
            <a:picLocks noChangeAspect="1"/>
          </p:cNvPicPr>
          <p:nvPr/>
        </p:nvPicPr>
        <p:blipFill>
          <a:blip r:embed="rId4"/>
          <a:stretch>
            <a:fillRect/>
          </a:stretch>
        </p:blipFill>
        <p:spPr>
          <a:xfrm>
            <a:off x="7476095" y="4744994"/>
            <a:ext cx="4715905" cy="1959619"/>
          </a:xfrm>
          <a:prstGeom prst="rect">
            <a:avLst/>
          </a:prstGeom>
        </p:spPr>
      </p:pic>
    </p:spTree>
    <p:extLst>
      <p:ext uri="{BB962C8B-B14F-4D97-AF65-F5344CB8AC3E}">
        <p14:creationId xmlns:p14="http://schemas.microsoft.com/office/powerpoint/2010/main" val="3771512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DEFB8-5E1D-F5EE-A4A2-3BB26A9B2E98}"/>
              </a:ext>
            </a:extLst>
          </p:cNvPr>
          <p:cNvSpPr>
            <a:spLocks noGrp="1"/>
          </p:cNvSpPr>
          <p:nvPr>
            <p:ph type="title"/>
          </p:nvPr>
        </p:nvSpPr>
        <p:spPr/>
        <p:txBody>
          <a:bodyPr/>
          <a:lstStyle/>
          <a:p>
            <a:r>
              <a:rPr lang="en-US"/>
              <a:t>Depth and Width of Neural Network</a:t>
            </a:r>
            <a:endParaRPr lang="en-NL"/>
          </a:p>
        </p:txBody>
      </p:sp>
      <p:sp>
        <p:nvSpPr>
          <p:cNvPr id="3" name="Content Placeholder 2">
            <a:extLst>
              <a:ext uri="{FF2B5EF4-FFF2-40B4-BE49-F238E27FC236}">
                <a16:creationId xmlns:a16="http://schemas.microsoft.com/office/drawing/2014/main" id="{88149573-3A3A-DBC1-82F2-2BC7E91D9D77}"/>
              </a:ext>
            </a:extLst>
          </p:cNvPr>
          <p:cNvSpPr>
            <a:spLocks noGrp="1"/>
          </p:cNvSpPr>
          <p:nvPr>
            <p:ph idx="1"/>
          </p:nvPr>
        </p:nvSpPr>
        <p:spPr/>
        <p:txBody>
          <a:bodyPr>
            <a:normAutofit lnSpcReduction="10000"/>
          </a:bodyPr>
          <a:lstStyle/>
          <a:p>
            <a:r>
              <a:rPr lang="en-US"/>
              <a:t>Width &amp; depth? Relation to capacity to fit the data?</a:t>
            </a:r>
          </a:p>
          <a:p>
            <a:pPr lvl="1"/>
            <a:r>
              <a:rPr lang="en-US"/>
              <a:t>Width  = amount of neurons = amount of features (overfitting)</a:t>
            </a:r>
          </a:p>
          <a:p>
            <a:pPr lvl="1"/>
            <a:r>
              <a:rPr lang="en-US"/>
              <a:t>Depth = amount of layers (indirectly also neurons) = complexity of features (overfitting &amp; vanishing / exploding gradients)</a:t>
            </a:r>
          </a:p>
          <a:p>
            <a:pPr lvl="1"/>
            <a:endParaRPr lang="en-US"/>
          </a:p>
          <a:p>
            <a:r>
              <a:rPr lang="en-US"/>
              <a:t>Advantages &amp; disadvantages of </a:t>
            </a:r>
            <a:r>
              <a:rPr lang="en-US" b="1"/>
              <a:t>shallow</a:t>
            </a:r>
            <a:r>
              <a:rPr lang="en-US"/>
              <a:t> network vs </a:t>
            </a:r>
            <a:r>
              <a:rPr lang="en-US" b="1"/>
              <a:t>deep</a:t>
            </a:r>
            <a:r>
              <a:rPr lang="en-US"/>
              <a:t> network for regression</a:t>
            </a:r>
          </a:p>
          <a:p>
            <a:r>
              <a:rPr lang="en-US"/>
              <a:t>Training a network but we observe overfitting</a:t>
            </a:r>
          </a:p>
          <a:p>
            <a:pPr lvl="1"/>
            <a:r>
              <a:rPr lang="en-US"/>
              <a:t>What did we see?</a:t>
            </a:r>
          </a:p>
          <a:p>
            <a:pPr lvl="1"/>
            <a:r>
              <a:rPr lang="en-US"/>
              <a:t>How to mitigate this with width and depth of network?</a:t>
            </a:r>
          </a:p>
          <a:p>
            <a:pPr lvl="1"/>
            <a:r>
              <a:rPr lang="en-US"/>
              <a:t>Other strategies? </a:t>
            </a:r>
          </a:p>
          <a:p>
            <a:endParaRPr lang="en-NL"/>
          </a:p>
        </p:txBody>
      </p:sp>
      <p:pic>
        <p:nvPicPr>
          <p:cNvPr id="1026" name="Picture 2" descr="Schematic of shallow neural network and deep neural network. | Download  Scientific Diagram">
            <a:extLst>
              <a:ext uri="{FF2B5EF4-FFF2-40B4-BE49-F238E27FC236}">
                <a16:creationId xmlns:a16="http://schemas.microsoft.com/office/drawing/2014/main" id="{37067BBD-7DCC-676A-2152-9883BE87F8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7" y="3429000"/>
            <a:ext cx="7792679" cy="2970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063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102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7F56B-27DB-C68F-6267-204E88A3C266}"/>
              </a:ext>
            </a:extLst>
          </p:cNvPr>
          <p:cNvSpPr>
            <a:spLocks noGrp="1"/>
          </p:cNvSpPr>
          <p:nvPr>
            <p:ph type="title"/>
          </p:nvPr>
        </p:nvSpPr>
        <p:spPr/>
        <p:txBody>
          <a:bodyPr/>
          <a:lstStyle/>
          <a:p>
            <a:r>
              <a:rPr lang="en-US"/>
              <a:t>Why is backpropagation efficient?</a:t>
            </a:r>
            <a:endParaRPr lang="LID4096"/>
          </a:p>
        </p:txBody>
      </p:sp>
      <p:sp>
        <p:nvSpPr>
          <p:cNvPr id="3" name="Content Placeholder 2">
            <a:extLst>
              <a:ext uri="{FF2B5EF4-FFF2-40B4-BE49-F238E27FC236}">
                <a16:creationId xmlns:a16="http://schemas.microsoft.com/office/drawing/2014/main" id="{71D0CBEC-577C-AF0C-92E0-BBE155C7168A}"/>
              </a:ext>
            </a:extLst>
          </p:cNvPr>
          <p:cNvSpPr>
            <a:spLocks noGrp="1"/>
          </p:cNvSpPr>
          <p:nvPr>
            <p:ph idx="1"/>
          </p:nvPr>
        </p:nvSpPr>
        <p:spPr/>
        <p:txBody>
          <a:bodyPr>
            <a:normAutofit/>
          </a:bodyPr>
          <a:lstStyle/>
          <a:p>
            <a:pPr marL="0" indent="0">
              <a:buNone/>
            </a:pPr>
            <a:r>
              <a:rPr lang="en-US" kern="100">
                <a:effectLst/>
                <a:latin typeface="Arial" panose="020B0604020202020204" pitchFamily="34" charset="0"/>
                <a:ea typeface="Aptos" panose="020B0004020202020204" pitchFamily="34" charset="0"/>
              </a:rPr>
              <a:t>Makes use of </a:t>
            </a:r>
            <a:r>
              <a:rPr lang="en-US" b="1" kern="100">
                <a:effectLst/>
                <a:latin typeface="Arial" panose="020B0604020202020204" pitchFamily="34" charset="0"/>
                <a:ea typeface="Aptos" panose="020B0004020202020204" pitchFamily="34" charset="0"/>
              </a:rPr>
              <a:t>chain rule </a:t>
            </a:r>
            <a:r>
              <a:rPr lang="en-US" kern="100">
                <a:effectLst/>
                <a:latin typeface="Arial" panose="020B0604020202020204" pitchFamily="34" charset="0"/>
                <a:ea typeface="Aptos" panose="020B0004020202020204" pitchFamily="34" charset="0"/>
              </a:rPr>
              <a:t>to compute gradients. </a:t>
            </a:r>
            <a:r>
              <a:rPr lang="en-US" kern="100">
                <a:effectLst/>
                <a:latin typeface="Arial" panose="020B0604020202020204" pitchFamily="34" charset="0"/>
                <a:ea typeface="Aptos" panose="020B0004020202020204" pitchFamily="34" charset="0"/>
                <a:sym typeface="Wingdings" panose="05000000000000000000" pitchFamily="2" charset="2"/>
              </a:rPr>
              <a:t> possible to calculate gradient </a:t>
            </a:r>
            <a:r>
              <a:rPr lang="en-US" kern="100">
                <a:latin typeface="Arial" panose="020B0604020202020204" pitchFamily="34" charset="0"/>
                <a:ea typeface="Aptos" panose="020B0004020202020204" pitchFamily="34" charset="0"/>
                <a:sym typeface="Wingdings" panose="05000000000000000000" pitchFamily="2" charset="2"/>
              </a:rPr>
              <a:t>of loss function with respect to parameters of the model in one go. </a:t>
            </a:r>
          </a:p>
          <a:p>
            <a:pPr marL="0" indent="0">
              <a:buNone/>
            </a:pPr>
            <a:endParaRPr lang="en-US" kern="100">
              <a:latin typeface="Arial" panose="020B0604020202020204" pitchFamily="34" charset="0"/>
              <a:ea typeface="Aptos" panose="020B0004020202020204" pitchFamily="34" charset="0"/>
              <a:sym typeface="Wingdings" panose="05000000000000000000" pitchFamily="2" charset="2"/>
            </a:endParaRPr>
          </a:p>
          <a:p>
            <a:pPr marL="0" indent="0">
              <a:buNone/>
            </a:pPr>
            <a:r>
              <a:rPr lang="en-US" kern="100">
                <a:latin typeface="Arial" panose="020B0604020202020204" pitchFamily="34" charset="0"/>
                <a:ea typeface="Aptos" panose="020B0004020202020204" pitchFamily="34" charset="0"/>
              </a:rPr>
              <a:t>This makes it unnecessary to recalculate intermediate results.</a:t>
            </a:r>
            <a:endParaRPr lang="en-US" sz="4000"/>
          </a:p>
        </p:txBody>
      </p:sp>
    </p:spTree>
    <p:extLst>
      <p:ext uri="{BB962C8B-B14F-4D97-AF65-F5344CB8AC3E}">
        <p14:creationId xmlns:p14="http://schemas.microsoft.com/office/powerpoint/2010/main" val="19600737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17C64C-8D19-F667-FB11-B95ABB253F77}"/>
              </a:ext>
            </a:extLst>
          </p:cNvPr>
          <p:cNvSpPr>
            <a:spLocks noGrp="1"/>
          </p:cNvSpPr>
          <p:nvPr>
            <p:ph idx="1"/>
          </p:nvPr>
        </p:nvSpPr>
        <p:spPr>
          <a:xfrm>
            <a:off x="838200" y="1890314"/>
            <a:ext cx="10515600" cy="4351338"/>
          </a:xfrm>
        </p:spPr>
        <p:txBody>
          <a:bodyPr/>
          <a:lstStyle/>
          <a:p>
            <a:pPr marL="0" indent="0">
              <a:buNone/>
            </a:pPr>
            <a:r>
              <a:rPr lang="en-US" b="1"/>
              <a:t>Backpropagation</a:t>
            </a:r>
            <a:r>
              <a:rPr lang="en-US"/>
              <a:t> provides the gradients</a:t>
            </a:r>
          </a:p>
          <a:p>
            <a:pPr marL="0" indent="0">
              <a:buNone/>
            </a:pPr>
            <a:r>
              <a:rPr lang="en-US" b="1"/>
              <a:t>Gradient descent </a:t>
            </a:r>
            <a:r>
              <a:rPr lang="en-US"/>
              <a:t>uses these gradients to update weights of the model in direction that minimizes the loss. </a:t>
            </a:r>
            <a:endParaRPr lang="LID4096"/>
          </a:p>
        </p:txBody>
      </p:sp>
      <p:pic>
        <p:nvPicPr>
          <p:cNvPr id="1028" name="Picture 4" descr="Gradeint Descent formula - annotated">
            <a:extLst>
              <a:ext uri="{FF2B5EF4-FFF2-40B4-BE49-F238E27FC236}">
                <a16:creationId xmlns:a16="http://schemas.microsoft.com/office/drawing/2014/main" id="{5A574C93-ACD5-FF7B-FAE5-AB9726D5793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1529" b="23465"/>
          <a:stretch/>
        </p:blipFill>
        <p:spPr bwMode="auto">
          <a:xfrm>
            <a:off x="4251049" y="3731534"/>
            <a:ext cx="6655490" cy="2709744"/>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8464FFD1-6E56-C07E-6BB2-66E1575D0C13}"/>
              </a:ext>
            </a:extLst>
          </p:cNvPr>
          <p:cNvSpPr>
            <a:spLocks noGrp="1"/>
          </p:cNvSpPr>
          <p:nvPr>
            <p:ph type="title"/>
          </p:nvPr>
        </p:nvSpPr>
        <p:spPr>
          <a:xfrm>
            <a:off x="838200" y="365125"/>
            <a:ext cx="10515600" cy="1325563"/>
          </a:xfrm>
        </p:spPr>
        <p:txBody>
          <a:bodyPr>
            <a:normAutofit/>
          </a:bodyPr>
          <a:lstStyle/>
          <a:p>
            <a:r>
              <a:rPr lang="en-US" sz="4000"/>
              <a:t>Relationship backpropagation &amp; Gradient Descent</a:t>
            </a:r>
            <a:endParaRPr lang="LID4096" sz="4000"/>
          </a:p>
        </p:txBody>
      </p:sp>
    </p:spTree>
    <p:extLst>
      <p:ext uri="{BB962C8B-B14F-4D97-AF65-F5344CB8AC3E}">
        <p14:creationId xmlns:p14="http://schemas.microsoft.com/office/powerpoint/2010/main" val="48436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58DA5-4E4F-33E3-FDA7-862C23A1A5FA}"/>
              </a:ext>
            </a:extLst>
          </p:cNvPr>
          <p:cNvSpPr>
            <a:spLocks noGrp="1"/>
          </p:cNvSpPr>
          <p:nvPr>
            <p:ph type="title"/>
          </p:nvPr>
        </p:nvSpPr>
        <p:spPr/>
        <p:txBody>
          <a:bodyPr/>
          <a:lstStyle/>
          <a:p>
            <a:endParaRPr lang="en-US"/>
          </a:p>
        </p:txBody>
      </p:sp>
      <p:pic>
        <p:nvPicPr>
          <p:cNvPr id="4" name="Content Placeholder 3" descr="A qr code on a card&#10;&#10;Description automatically generated">
            <a:extLst>
              <a:ext uri="{FF2B5EF4-FFF2-40B4-BE49-F238E27FC236}">
                <a16:creationId xmlns:a16="http://schemas.microsoft.com/office/drawing/2014/main" id="{6F19F037-E8F6-283D-6C24-CA2B75DC2D71}"/>
              </a:ext>
            </a:extLst>
          </p:cNvPr>
          <p:cNvPicPr>
            <a:picLocks noGrp="1" noChangeAspect="1"/>
          </p:cNvPicPr>
          <p:nvPr>
            <p:ph idx="1"/>
          </p:nvPr>
        </p:nvPicPr>
        <p:blipFill>
          <a:blip r:embed="rId2"/>
          <a:stretch>
            <a:fillRect/>
          </a:stretch>
        </p:blipFill>
        <p:spPr>
          <a:xfrm>
            <a:off x="834813" y="368339"/>
            <a:ext cx="10905612" cy="5597043"/>
          </a:xfrm>
        </p:spPr>
      </p:pic>
    </p:spTree>
    <p:extLst>
      <p:ext uri="{BB962C8B-B14F-4D97-AF65-F5344CB8AC3E}">
        <p14:creationId xmlns:p14="http://schemas.microsoft.com/office/powerpoint/2010/main" val="39498651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088BF-C371-34F0-7C4D-EED349C03A84}"/>
              </a:ext>
            </a:extLst>
          </p:cNvPr>
          <p:cNvSpPr>
            <a:spLocks noGrp="1"/>
          </p:cNvSpPr>
          <p:nvPr>
            <p:ph type="title"/>
          </p:nvPr>
        </p:nvSpPr>
        <p:spPr/>
        <p:txBody>
          <a:bodyPr/>
          <a:lstStyle/>
          <a:p>
            <a:r>
              <a:rPr lang="en-US"/>
              <a:t>“Vanishing gradients” &amp; Batch </a:t>
            </a:r>
            <a:r>
              <a:rPr lang="en-US" err="1"/>
              <a:t>Normalisation</a:t>
            </a:r>
            <a:endParaRPr lang="LID4096"/>
          </a:p>
        </p:txBody>
      </p:sp>
      <p:sp>
        <p:nvSpPr>
          <p:cNvPr id="3" name="Content Placeholder 2">
            <a:extLst>
              <a:ext uri="{FF2B5EF4-FFF2-40B4-BE49-F238E27FC236}">
                <a16:creationId xmlns:a16="http://schemas.microsoft.com/office/drawing/2014/main" id="{D56232F6-C78F-22CC-724B-75ADBCFF22AA}"/>
              </a:ext>
            </a:extLst>
          </p:cNvPr>
          <p:cNvSpPr>
            <a:spLocks noGrp="1"/>
          </p:cNvSpPr>
          <p:nvPr>
            <p:ph idx="1"/>
          </p:nvPr>
        </p:nvSpPr>
        <p:spPr/>
        <p:txBody>
          <a:bodyPr/>
          <a:lstStyle/>
          <a:p>
            <a:pPr marL="0" indent="0">
              <a:buNone/>
            </a:pPr>
            <a:r>
              <a:rPr lang="en-US"/>
              <a:t>In deep networks, derivates often shrink towards zero as the backpropagation algorithm moves back through the layers, leading to very small gradients. </a:t>
            </a:r>
            <a:r>
              <a:rPr lang="en-US">
                <a:sym typeface="Wingdings" panose="05000000000000000000" pitchFamily="2" charset="2"/>
              </a:rPr>
              <a:t> weights in earlier layers are barely updates  layers not able to learn.</a:t>
            </a:r>
          </a:p>
          <a:p>
            <a:pPr marL="0" indent="0">
              <a:buNone/>
            </a:pPr>
            <a:endParaRPr lang="en-US">
              <a:sym typeface="Wingdings" panose="05000000000000000000" pitchFamily="2" charset="2"/>
            </a:endParaRPr>
          </a:p>
          <a:p>
            <a:pPr marL="0" indent="0">
              <a:buNone/>
            </a:pPr>
            <a:r>
              <a:rPr lang="en-US" b="1" i="0">
                <a:effectLst/>
                <a:latin typeface="system-ui"/>
              </a:rPr>
              <a:t>Batch </a:t>
            </a:r>
            <a:r>
              <a:rPr lang="en-US" b="1" i="0" err="1">
                <a:effectLst/>
                <a:latin typeface="system-ui"/>
              </a:rPr>
              <a:t>normalisation</a:t>
            </a:r>
            <a:r>
              <a:rPr lang="en-US" b="1" i="0">
                <a:effectLst/>
                <a:latin typeface="system-ui"/>
              </a:rPr>
              <a:t> </a:t>
            </a:r>
            <a:r>
              <a:rPr lang="en-US" i="0">
                <a:effectLst/>
                <a:latin typeface="system-ui"/>
              </a:rPr>
              <a:t>standardizes inputs to each layer by making the mean=0 and </a:t>
            </a:r>
            <a:r>
              <a:rPr lang="en-US" i="0" err="1">
                <a:effectLst/>
                <a:latin typeface="system-ui"/>
              </a:rPr>
              <a:t>sd</a:t>
            </a:r>
            <a:r>
              <a:rPr lang="en-US" i="0">
                <a:effectLst/>
                <a:latin typeface="system-ui"/>
              </a:rPr>
              <a:t>=1. This reduces the chance of </a:t>
            </a:r>
            <a:r>
              <a:rPr lang="en-US" i="0" err="1">
                <a:effectLst/>
                <a:latin typeface="system-ui"/>
              </a:rPr>
              <a:t>extermely</a:t>
            </a:r>
            <a:r>
              <a:rPr lang="en-US" i="0">
                <a:effectLst/>
                <a:latin typeface="system-ui"/>
              </a:rPr>
              <a:t> high or low activations</a:t>
            </a:r>
            <a:endParaRPr lang="LID4096"/>
          </a:p>
        </p:txBody>
      </p:sp>
    </p:spTree>
    <p:extLst>
      <p:ext uri="{BB962C8B-B14F-4D97-AF65-F5344CB8AC3E}">
        <p14:creationId xmlns:p14="http://schemas.microsoft.com/office/powerpoint/2010/main" val="35295159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A40F045-F5FF-8B63-9D99-F232C33BDC09}"/>
              </a:ext>
            </a:extLst>
          </p:cNvPr>
          <p:cNvPicPr>
            <a:picLocks noGrp="1" noChangeAspect="1"/>
          </p:cNvPicPr>
          <p:nvPr>
            <p:ph idx="1"/>
          </p:nvPr>
        </p:nvPicPr>
        <p:blipFill>
          <a:blip r:embed="rId2"/>
          <a:stretch>
            <a:fillRect/>
          </a:stretch>
        </p:blipFill>
        <p:spPr>
          <a:xfrm>
            <a:off x="668585" y="731457"/>
            <a:ext cx="10405511" cy="5395085"/>
          </a:xfrm>
        </p:spPr>
      </p:pic>
    </p:spTree>
    <p:extLst>
      <p:ext uri="{BB962C8B-B14F-4D97-AF65-F5344CB8AC3E}">
        <p14:creationId xmlns:p14="http://schemas.microsoft.com/office/powerpoint/2010/main" val="2166695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DAF21-5E88-8222-3C13-0E90B06BB403}"/>
              </a:ext>
            </a:extLst>
          </p:cNvPr>
          <p:cNvSpPr>
            <a:spLocks noGrp="1"/>
          </p:cNvSpPr>
          <p:nvPr>
            <p:ph type="title"/>
          </p:nvPr>
        </p:nvSpPr>
        <p:spPr/>
        <p:txBody>
          <a:bodyPr/>
          <a:lstStyle/>
          <a:p>
            <a:r>
              <a:rPr lang="en-US"/>
              <a:t>Principal component analysis (PCA)</a:t>
            </a:r>
          </a:p>
        </p:txBody>
      </p:sp>
      <p:pic>
        <p:nvPicPr>
          <p:cNvPr id="4" name="Picture 3" descr="A graph with dots on it&#10;&#10;Description automatically generated">
            <a:extLst>
              <a:ext uri="{FF2B5EF4-FFF2-40B4-BE49-F238E27FC236}">
                <a16:creationId xmlns:a16="http://schemas.microsoft.com/office/drawing/2014/main" id="{A80271F6-BDF1-C771-10A1-DBA5B4E521D7}"/>
              </a:ext>
            </a:extLst>
          </p:cNvPr>
          <p:cNvPicPr>
            <a:picLocks noChangeAspect="1"/>
          </p:cNvPicPr>
          <p:nvPr/>
        </p:nvPicPr>
        <p:blipFill>
          <a:blip r:embed="rId2"/>
          <a:stretch>
            <a:fillRect/>
          </a:stretch>
        </p:blipFill>
        <p:spPr>
          <a:xfrm>
            <a:off x="1378976" y="1761339"/>
            <a:ext cx="4570126" cy="4114800"/>
          </a:xfrm>
          <a:prstGeom prst="rect">
            <a:avLst/>
          </a:prstGeom>
        </p:spPr>
      </p:pic>
      <p:cxnSp>
        <p:nvCxnSpPr>
          <p:cNvPr id="5" name="Straight Arrow Connector 4">
            <a:extLst>
              <a:ext uri="{FF2B5EF4-FFF2-40B4-BE49-F238E27FC236}">
                <a16:creationId xmlns:a16="http://schemas.microsoft.com/office/drawing/2014/main" id="{B6F2097B-47D5-36AE-E4BB-8723A1FCB11A}"/>
              </a:ext>
            </a:extLst>
          </p:cNvPr>
          <p:cNvCxnSpPr/>
          <p:nvPr/>
        </p:nvCxnSpPr>
        <p:spPr>
          <a:xfrm flipV="1">
            <a:off x="2005673" y="1909055"/>
            <a:ext cx="3554569" cy="3196107"/>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9633FEBD-8F64-C6D6-A2B0-7BEF63F2CD7F}"/>
              </a:ext>
            </a:extLst>
          </p:cNvPr>
          <p:cNvCxnSpPr>
            <a:cxnSpLocks/>
          </p:cNvCxnSpPr>
          <p:nvPr/>
        </p:nvCxnSpPr>
        <p:spPr>
          <a:xfrm>
            <a:off x="3490653" y="3026297"/>
            <a:ext cx="746055" cy="853378"/>
          </a:xfrm>
          <a:prstGeom prst="straightConnector1">
            <a:avLst/>
          </a:prstGeom>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2D542BB0-AD3B-CD2F-7DC4-051028C0F736}"/>
              </a:ext>
            </a:extLst>
          </p:cNvPr>
          <p:cNvSpPr txBox="1"/>
          <p:nvPr/>
        </p:nvSpPr>
        <p:spPr>
          <a:xfrm>
            <a:off x="4898571" y="2503714"/>
            <a:ext cx="685800" cy="3766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PC1</a:t>
            </a:r>
          </a:p>
        </p:txBody>
      </p:sp>
      <p:sp>
        <p:nvSpPr>
          <p:cNvPr id="8" name="TextBox 7">
            <a:extLst>
              <a:ext uri="{FF2B5EF4-FFF2-40B4-BE49-F238E27FC236}">
                <a16:creationId xmlns:a16="http://schemas.microsoft.com/office/drawing/2014/main" id="{EB7D7E06-576F-3D17-23FF-1511BF3F64C9}"/>
              </a:ext>
            </a:extLst>
          </p:cNvPr>
          <p:cNvSpPr txBox="1"/>
          <p:nvPr/>
        </p:nvSpPr>
        <p:spPr>
          <a:xfrm>
            <a:off x="3178628" y="2634342"/>
            <a:ext cx="685800" cy="3766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PC2</a:t>
            </a:r>
          </a:p>
        </p:txBody>
      </p:sp>
    </p:spTree>
    <p:extLst>
      <p:ext uri="{BB962C8B-B14F-4D97-AF65-F5344CB8AC3E}">
        <p14:creationId xmlns:p14="http://schemas.microsoft.com/office/powerpoint/2010/main" val="4321627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F81B9-AD98-0C85-29BB-8E56B3317D44}"/>
              </a:ext>
            </a:extLst>
          </p:cNvPr>
          <p:cNvSpPr>
            <a:spLocks noGrp="1"/>
          </p:cNvSpPr>
          <p:nvPr>
            <p:ph type="title"/>
          </p:nvPr>
        </p:nvSpPr>
        <p:spPr/>
        <p:txBody>
          <a:bodyPr/>
          <a:lstStyle/>
          <a:p>
            <a:r>
              <a:rPr lang="en-US"/>
              <a:t>Hierarchical clustering</a:t>
            </a:r>
          </a:p>
        </p:txBody>
      </p:sp>
      <p:pic>
        <p:nvPicPr>
          <p:cNvPr id="4" name="Picture 3" descr="A graph with dots and numbers&#10;&#10;Description automatically generated">
            <a:extLst>
              <a:ext uri="{FF2B5EF4-FFF2-40B4-BE49-F238E27FC236}">
                <a16:creationId xmlns:a16="http://schemas.microsoft.com/office/drawing/2014/main" id="{5CD3CA18-7AA8-F1BF-09A5-F6F656CAC94E}"/>
              </a:ext>
            </a:extLst>
          </p:cNvPr>
          <p:cNvPicPr>
            <a:picLocks noChangeAspect="1"/>
          </p:cNvPicPr>
          <p:nvPr/>
        </p:nvPicPr>
        <p:blipFill>
          <a:blip r:embed="rId2"/>
          <a:stretch>
            <a:fillRect/>
          </a:stretch>
        </p:blipFill>
        <p:spPr>
          <a:xfrm>
            <a:off x="3045602" y="1716718"/>
            <a:ext cx="4230873" cy="4114800"/>
          </a:xfrm>
          <a:prstGeom prst="rect">
            <a:avLst/>
          </a:prstGeom>
        </p:spPr>
      </p:pic>
    </p:spTree>
    <p:extLst>
      <p:ext uri="{BB962C8B-B14F-4D97-AF65-F5344CB8AC3E}">
        <p14:creationId xmlns:p14="http://schemas.microsoft.com/office/powerpoint/2010/main" val="412072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7ACC823-77D2-0A38-AA69-0BE36915B9C8}"/>
              </a:ext>
            </a:extLst>
          </p:cNvPr>
          <p:cNvSpPr>
            <a:spLocks noGrp="1"/>
          </p:cNvSpPr>
          <p:nvPr>
            <p:ph type="title"/>
          </p:nvPr>
        </p:nvSpPr>
        <p:spPr/>
        <p:txBody>
          <a:bodyPr/>
          <a:lstStyle/>
          <a:p>
            <a:r>
              <a:rPr lang="nl-NL" err="1"/>
              <a:t>Linear</a:t>
            </a:r>
            <a:r>
              <a:rPr lang="nl-NL"/>
              <a:t> &amp; </a:t>
            </a:r>
            <a:r>
              <a:rPr lang="nl-NL" err="1"/>
              <a:t>logistic</a:t>
            </a:r>
            <a:r>
              <a:rPr lang="nl-NL"/>
              <a:t> </a:t>
            </a:r>
            <a:r>
              <a:rPr lang="nl-NL" err="1"/>
              <a:t>regression</a:t>
            </a:r>
          </a:p>
        </p:txBody>
      </p:sp>
      <p:sp>
        <p:nvSpPr>
          <p:cNvPr id="3" name="Tijdelijke aanduiding voor inhoud 2">
            <a:extLst>
              <a:ext uri="{FF2B5EF4-FFF2-40B4-BE49-F238E27FC236}">
                <a16:creationId xmlns:a16="http://schemas.microsoft.com/office/drawing/2014/main" id="{16FB1F2D-178F-027C-45C4-9121BC9C9546}"/>
              </a:ext>
            </a:extLst>
          </p:cNvPr>
          <p:cNvSpPr>
            <a:spLocks noGrp="1"/>
          </p:cNvSpPr>
          <p:nvPr>
            <p:ph idx="1"/>
          </p:nvPr>
        </p:nvSpPr>
        <p:spPr/>
        <p:txBody>
          <a:bodyPr vert="horz" lIns="91440" tIns="45720" rIns="91440" bIns="45720" rtlCol="0" anchor="t">
            <a:normAutofit/>
          </a:bodyPr>
          <a:lstStyle/>
          <a:p>
            <a:r>
              <a:rPr lang="en-GB"/>
              <a:t>Key differences logistic &amp; linear regression?</a:t>
            </a:r>
          </a:p>
          <a:p>
            <a:pPr lvl="1">
              <a:buFont typeface="Courier New" panose="020B0604020202020204" pitchFamily="34" charset="0"/>
              <a:buChar char="o"/>
            </a:pPr>
            <a:r>
              <a:rPr lang="en-GB"/>
              <a:t>Linear regression predicts a </a:t>
            </a:r>
            <a:r>
              <a:rPr lang="en-GB" err="1"/>
              <a:t>continous</a:t>
            </a:r>
            <a:r>
              <a:rPr lang="en-GB"/>
              <a:t> output (y), whereas logistic regression predicts the probability a sample is part of a class. So the linear regression output can be between [–∞, ∞] whereas the model output of logistic regression is between [0,1]. The function that maps the input variables to the probability output is the logistic function, hence the name logistic regression. </a:t>
            </a:r>
          </a:p>
          <a:p>
            <a:pPr lvl="1">
              <a:buFont typeface="Courier New" panose="020B0604020202020204" pitchFamily="34" charset="0"/>
              <a:buChar char="o"/>
            </a:pPr>
            <a:endParaRPr lang="en-GB"/>
          </a:p>
        </p:txBody>
      </p:sp>
    </p:spTree>
    <p:extLst>
      <p:ext uri="{BB962C8B-B14F-4D97-AF65-F5344CB8AC3E}">
        <p14:creationId xmlns:p14="http://schemas.microsoft.com/office/powerpoint/2010/main" val="2197480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7619662-45A8-3A36-7F32-69624CD0B42C}"/>
              </a:ext>
            </a:extLst>
          </p:cNvPr>
          <p:cNvSpPr>
            <a:spLocks noGrp="1"/>
          </p:cNvSpPr>
          <p:nvPr>
            <p:ph type="title"/>
          </p:nvPr>
        </p:nvSpPr>
        <p:spPr/>
        <p:txBody>
          <a:bodyPr/>
          <a:lstStyle/>
          <a:p>
            <a:r>
              <a:rPr lang="nl-NL" err="1"/>
              <a:t>Linear</a:t>
            </a:r>
            <a:r>
              <a:rPr lang="nl-NL"/>
              <a:t> &amp; </a:t>
            </a:r>
            <a:r>
              <a:rPr lang="nl-NL" err="1"/>
              <a:t>logistic</a:t>
            </a:r>
            <a:r>
              <a:rPr lang="nl-NL"/>
              <a:t> </a:t>
            </a:r>
            <a:r>
              <a:rPr lang="nl-NL" err="1"/>
              <a:t>regression</a:t>
            </a:r>
          </a:p>
        </p:txBody>
      </p:sp>
      <p:sp>
        <p:nvSpPr>
          <p:cNvPr id="3" name="Tijdelijke aanduiding voor inhoud 2">
            <a:extLst>
              <a:ext uri="{FF2B5EF4-FFF2-40B4-BE49-F238E27FC236}">
                <a16:creationId xmlns:a16="http://schemas.microsoft.com/office/drawing/2014/main" id="{05A0C5A3-F3BA-F7FA-C8E6-CD67348873DF}"/>
              </a:ext>
            </a:extLst>
          </p:cNvPr>
          <p:cNvSpPr>
            <a:spLocks noGrp="1"/>
          </p:cNvSpPr>
          <p:nvPr>
            <p:ph idx="1"/>
          </p:nvPr>
        </p:nvSpPr>
        <p:spPr/>
        <p:txBody>
          <a:bodyPr vert="horz" lIns="91440" tIns="45720" rIns="91440" bIns="45720" rtlCol="0" anchor="t">
            <a:normAutofit/>
          </a:bodyPr>
          <a:lstStyle/>
          <a:p>
            <a:r>
              <a:rPr lang="nl-NL" err="1"/>
              <a:t>Biomedical</a:t>
            </a:r>
            <a:r>
              <a:rPr lang="nl-NL"/>
              <a:t> </a:t>
            </a:r>
            <a:r>
              <a:rPr lang="nl-NL" err="1"/>
              <a:t>example</a:t>
            </a:r>
            <a:r>
              <a:rPr lang="nl-NL"/>
              <a:t>?</a:t>
            </a:r>
          </a:p>
          <a:p>
            <a:r>
              <a:rPr lang="nl-NL" err="1"/>
              <a:t>Linear</a:t>
            </a:r>
            <a:r>
              <a:rPr lang="nl-NL"/>
              <a:t> </a:t>
            </a:r>
            <a:r>
              <a:rPr lang="nl-NL" err="1"/>
              <a:t>regression</a:t>
            </a:r>
            <a:r>
              <a:rPr lang="nl-NL"/>
              <a:t>:</a:t>
            </a:r>
          </a:p>
          <a:p>
            <a:pPr lvl="1">
              <a:buFont typeface="Courier New" panose="020B0604020202020204" pitchFamily="34" charset="0"/>
              <a:buChar char="o"/>
            </a:pPr>
            <a:r>
              <a:rPr lang="nl-NL"/>
              <a:t>In </a:t>
            </a:r>
            <a:r>
              <a:rPr lang="nl-NL" err="1"/>
              <a:t>patients</a:t>
            </a:r>
            <a:r>
              <a:rPr lang="nl-NL"/>
              <a:t> </a:t>
            </a:r>
            <a:r>
              <a:rPr lang="nl-NL" err="1"/>
              <a:t>with</a:t>
            </a:r>
            <a:r>
              <a:rPr lang="nl-NL"/>
              <a:t> type 2 diabetes we want </a:t>
            </a:r>
            <a:r>
              <a:rPr lang="nl-NL" err="1"/>
              <a:t>to</a:t>
            </a:r>
            <a:r>
              <a:rPr lang="nl-NL"/>
              <a:t> minimise </a:t>
            </a:r>
            <a:r>
              <a:rPr lang="nl-NL" err="1"/>
              <a:t>the</a:t>
            </a:r>
            <a:r>
              <a:rPr lang="nl-NL"/>
              <a:t> time </a:t>
            </a:r>
            <a:r>
              <a:rPr lang="nl-NL" err="1"/>
              <a:t>patients</a:t>
            </a:r>
            <a:r>
              <a:rPr lang="nl-NL"/>
              <a:t> </a:t>
            </a:r>
            <a:r>
              <a:rPr lang="nl-NL" err="1"/>
              <a:t>spend</a:t>
            </a:r>
            <a:r>
              <a:rPr lang="nl-NL"/>
              <a:t> </a:t>
            </a:r>
            <a:r>
              <a:rPr lang="nl-NL" err="1"/>
              <a:t>with</a:t>
            </a:r>
            <a:r>
              <a:rPr lang="nl-NL"/>
              <a:t> </a:t>
            </a:r>
            <a:r>
              <a:rPr lang="nl-NL" err="1"/>
              <a:t>elevated</a:t>
            </a:r>
            <a:r>
              <a:rPr lang="nl-NL"/>
              <a:t> </a:t>
            </a:r>
            <a:r>
              <a:rPr lang="nl-NL" err="1"/>
              <a:t>blood</a:t>
            </a:r>
            <a:r>
              <a:rPr lang="nl-NL"/>
              <a:t> glucose levels. We </a:t>
            </a:r>
            <a:r>
              <a:rPr lang="nl-NL" err="1"/>
              <a:t>could</a:t>
            </a:r>
            <a:r>
              <a:rPr lang="nl-NL"/>
              <a:t> </a:t>
            </a:r>
            <a:r>
              <a:rPr lang="nl-NL" err="1"/>
              <a:t>use</a:t>
            </a:r>
            <a:r>
              <a:rPr lang="nl-NL"/>
              <a:t> a </a:t>
            </a:r>
            <a:r>
              <a:rPr lang="nl-NL" err="1"/>
              <a:t>linear</a:t>
            </a:r>
            <a:r>
              <a:rPr lang="nl-NL"/>
              <a:t> </a:t>
            </a:r>
            <a:r>
              <a:rPr lang="nl-NL" err="1"/>
              <a:t>regression</a:t>
            </a:r>
            <a:r>
              <a:rPr lang="nl-NL"/>
              <a:t> model </a:t>
            </a:r>
            <a:r>
              <a:rPr lang="nl-NL" err="1"/>
              <a:t>to</a:t>
            </a:r>
            <a:r>
              <a:rPr lang="nl-NL"/>
              <a:t> </a:t>
            </a:r>
            <a:r>
              <a:rPr lang="nl-NL" err="1"/>
              <a:t>predict</a:t>
            </a:r>
            <a:r>
              <a:rPr lang="nl-NL"/>
              <a:t> </a:t>
            </a:r>
            <a:r>
              <a:rPr lang="nl-NL" err="1"/>
              <a:t>the</a:t>
            </a:r>
            <a:r>
              <a:rPr lang="nl-NL"/>
              <a:t> </a:t>
            </a:r>
            <a:r>
              <a:rPr lang="nl-NL" err="1"/>
              <a:t>blood</a:t>
            </a:r>
            <a:r>
              <a:rPr lang="nl-NL"/>
              <a:t> glucose level </a:t>
            </a:r>
            <a:r>
              <a:rPr lang="nl-NL" err="1"/>
              <a:t>after</a:t>
            </a:r>
            <a:r>
              <a:rPr lang="nl-NL"/>
              <a:t> a </a:t>
            </a:r>
            <a:r>
              <a:rPr lang="nl-NL" err="1"/>
              <a:t>meal</a:t>
            </a:r>
            <a:r>
              <a:rPr lang="nl-NL"/>
              <a:t> </a:t>
            </a:r>
            <a:r>
              <a:rPr lang="nl-NL" err="1"/>
              <a:t>to</a:t>
            </a:r>
            <a:r>
              <a:rPr lang="nl-NL"/>
              <a:t> </a:t>
            </a:r>
            <a:r>
              <a:rPr lang="nl-NL" err="1"/>
              <a:t>see</a:t>
            </a:r>
            <a:r>
              <a:rPr lang="nl-NL"/>
              <a:t> </a:t>
            </a:r>
            <a:r>
              <a:rPr lang="nl-NL" err="1"/>
              <a:t>if</a:t>
            </a:r>
            <a:r>
              <a:rPr lang="nl-NL"/>
              <a:t> </a:t>
            </a:r>
            <a:r>
              <a:rPr lang="nl-NL" err="1"/>
              <a:t>blood</a:t>
            </a:r>
            <a:r>
              <a:rPr lang="nl-NL"/>
              <a:t> glucose level </a:t>
            </a:r>
            <a:r>
              <a:rPr lang="nl-NL" err="1"/>
              <a:t>remain</a:t>
            </a:r>
            <a:r>
              <a:rPr lang="nl-NL"/>
              <a:t> in </a:t>
            </a:r>
            <a:r>
              <a:rPr lang="nl-NL" err="1"/>
              <a:t>healthy</a:t>
            </a:r>
            <a:r>
              <a:rPr lang="nl-NL"/>
              <a:t> ranges. As input we </a:t>
            </a:r>
            <a:r>
              <a:rPr lang="nl-NL" err="1"/>
              <a:t>can</a:t>
            </a:r>
            <a:r>
              <a:rPr lang="nl-NL"/>
              <a:t> take </a:t>
            </a:r>
            <a:r>
              <a:rPr lang="nl-NL" err="1"/>
              <a:t>the</a:t>
            </a:r>
            <a:r>
              <a:rPr lang="nl-NL"/>
              <a:t> </a:t>
            </a:r>
            <a:r>
              <a:rPr lang="nl-NL" err="1"/>
              <a:t>nutrients</a:t>
            </a:r>
            <a:r>
              <a:rPr lang="nl-NL"/>
              <a:t> of </a:t>
            </a:r>
            <a:r>
              <a:rPr lang="nl-NL" err="1"/>
              <a:t>the</a:t>
            </a:r>
            <a:r>
              <a:rPr lang="nl-NL"/>
              <a:t> </a:t>
            </a:r>
            <a:r>
              <a:rPr lang="nl-NL" err="1"/>
              <a:t>meal</a:t>
            </a:r>
            <a:r>
              <a:rPr lang="nl-NL"/>
              <a:t>, </a:t>
            </a:r>
            <a:r>
              <a:rPr lang="nl-NL" err="1"/>
              <a:t>age</a:t>
            </a:r>
            <a:r>
              <a:rPr lang="nl-NL"/>
              <a:t>, BMI, </a:t>
            </a:r>
            <a:r>
              <a:rPr lang="nl-NL" err="1"/>
              <a:t>if</a:t>
            </a:r>
            <a:r>
              <a:rPr lang="nl-NL"/>
              <a:t> </a:t>
            </a:r>
            <a:r>
              <a:rPr lang="nl-NL" err="1"/>
              <a:t>they</a:t>
            </a:r>
            <a:r>
              <a:rPr lang="nl-NL"/>
              <a:t> </a:t>
            </a:r>
            <a:r>
              <a:rPr lang="nl-NL" err="1"/>
              <a:t>use</a:t>
            </a:r>
            <a:r>
              <a:rPr lang="nl-NL"/>
              <a:t> </a:t>
            </a:r>
            <a:r>
              <a:rPr lang="nl-NL" err="1"/>
              <a:t>insulin</a:t>
            </a:r>
            <a:r>
              <a:rPr lang="nl-NL"/>
              <a:t> yes or no </a:t>
            </a:r>
            <a:r>
              <a:rPr lang="nl-NL" err="1"/>
              <a:t>and</a:t>
            </a:r>
            <a:r>
              <a:rPr lang="nl-NL"/>
              <a:t> </a:t>
            </a:r>
            <a:r>
              <a:rPr lang="nl-NL" err="1"/>
              <a:t>what</a:t>
            </a:r>
            <a:r>
              <a:rPr lang="nl-NL"/>
              <a:t> </a:t>
            </a:r>
            <a:r>
              <a:rPr lang="nl-NL" err="1"/>
              <a:t>dose</a:t>
            </a:r>
            <a:r>
              <a:rPr lang="nl-NL"/>
              <a:t>, </a:t>
            </a:r>
            <a:r>
              <a:rPr lang="nl-NL" err="1"/>
              <a:t>etc</a:t>
            </a:r>
            <a:r>
              <a:rPr lang="nl-NL"/>
              <a:t>, </a:t>
            </a:r>
            <a:r>
              <a:rPr lang="nl-NL" err="1"/>
              <a:t>and</a:t>
            </a:r>
            <a:r>
              <a:rPr lang="nl-NL"/>
              <a:t> we </a:t>
            </a:r>
            <a:r>
              <a:rPr lang="nl-NL" err="1"/>
              <a:t>would</a:t>
            </a:r>
            <a:r>
              <a:rPr lang="nl-NL"/>
              <a:t> train </a:t>
            </a:r>
            <a:r>
              <a:rPr lang="nl-NL" err="1"/>
              <a:t>the</a:t>
            </a:r>
            <a:r>
              <a:rPr lang="nl-NL"/>
              <a:t> model on </a:t>
            </a:r>
            <a:r>
              <a:rPr lang="nl-NL" err="1"/>
              <a:t>measured</a:t>
            </a:r>
            <a:r>
              <a:rPr lang="nl-NL"/>
              <a:t> </a:t>
            </a:r>
            <a:r>
              <a:rPr lang="nl-NL" err="1"/>
              <a:t>blood</a:t>
            </a:r>
            <a:r>
              <a:rPr lang="nl-NL"/>
              <a:t> glucose levels. </a:t>
            </a:r>
          </a:p>
          <a:p>
            <a:pPr lvl="1">
              <a:buFont typeface="Courier New" panose="020B0604020202020204" pitchFamily="34" charset="0"/>
              <a:buChar char="o"/>
            </a:pPr>
            <a:endParaRPr lang="nl-NL"/>
          </a:p>
          <a:p>
            <a:pPr lvl="1">
              <a:buFont typeface="Courier New" panose="020B0604020202020204" pitchFamily="34" charset="0"/>
              <a:buChar char="o"/>
            </a:pPr>
            <a:endParaRPr lang="nl-NL"/>
          </a:p>
          <a:p>
            <a:pPr lvl="1">
              <a:buFont typeface="Courier New" panose="020B0604020202020204" pitchFamily="34" charset="0"/>
              <a:buChar char="o"/>
            </a:pPr>
            <a:endParaRPr lang="nl-NL"/>
          </a:p>
          <a:p>
            <a:endParaRPr lang="nl-NL"/>
          </a:p>
          <a:p>
            <a:endParaRPr lang="nl-NL"/>
          </a:p>
        </p:txBody>
      </p:sp>
    </p:spTree>
    <p:extLst>
      <p:ext uri="{BB962C8B-B14F-4D97-AF65-F5344CB8AC3E}">
        <p14:creationId xmlns:p14="http://schemas.microsoft.com/office/powerpoint/2010/main" val="1190009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52BA3D3-B7DD-7AA9-3BDC-DE1E8A22F3A3}"/>
              </a:ext>
            </a:extLst>
          </p:cNvPr>
          <p:cNvSpPr>
            <a:spLocks noGrp="1"/>
          </p:cNvSpPr>
          <p:nvPr>
            <p:ph type="title"/>
          </p:nvPr>
        </p:nvSpPr>
        <p:spPr/>
        <p:txBody>
          <a:bodyPr/>
          <a:lstStyle/>
          <a:p>
            <a:r>
              <a:rPr lang="nl-NL" err="1"/>
              <a:t>Linear</a:t>
            </a:r>
            <a:r>
              <a:rPr lang="nl-NL"/>
              <a:t> &amp; </a:t>
            </a:r>
            <a:r>
              <a:rPr lang="nl-NL" err="1"/>
              <a:t>logistic</a:t>
            </a:r>
            <a:r>
              <a:rPr lang="nl-NL"/>
              <a:t> </a:t>
            </a:r>
            <a:r>
              <a:rPr lang="nl-NL" err="1"/>
              <a:t>regression</a:t>
            </a:r>
          </a:p>
        </p:txBody>
      </p:sp>
      <p:sp>
        <p:nvSpPr>
          <p:cNvPr id="3" name="Tijdelijke aanduiding voor inhoud 2">
            <a:extLst>
              <a:ext uri="{FF2B5EF4-FFF2-40B4-BE49-F238E27FC236}">
                <a16:creationId xmlns:a16="http://schemas.microsoft.com/office/drawing/2014/main" id="{3540D139-9B64-9B0C-E7E4-CD70B7AEB23B}"/>
              </a:ext>
            </a:extLst>
          </p:cNvPr>
          <p:cNvSpPr>
            <a:spLocks noGrp="1"/>
          </p:cNvSpPr>
          <p:nvPr>
            <p:ph idx="1"/>
          </p:nvPr>
        </p:nvSpPr>
        <p:spPr/>
        <p:txBody>
          <a:bodyPr vert="horz" lIns="91440" tIns="45720" rIns="91440" bIns="45720" rtlCol="0" anchor="t">
            <a:normAutofit/>
          </a:bodyPr>
          <a:lstStyle/>
          <a:p>
            <a:r>
              <a:rPr lang="nl-NL" err="1"/>
              <a:t>Biomedical</a:t>
            </a:r>
            <a:r>
              <a:rPr lang="nl-NL"/>
              <a:t> </a:t>
            </a:r>
            <a:r>
              <a:rPr lang="nl-NL" err="1"/>
              <a:t>example</a:t>
            </a:r>
            <a:r>
              <a:rPr lang="nl-NL"/>
              <a:t>?</a:t>
            </a:r>
          </a:p>
          <a:p>
            <a:r>
              <a:rPr lang="nl-NL" err="1"/>
              <a:t>Logistic</a:t>
            </a:r>
            <a:r>
              <a:rPr lang="nl-NL"/>
              <a:t> </a:t>
            </a:r>
            <a:r>
              <a:rPr lang="nl-NL" err="1"/>
              <a:t>regression</a:t>
            </a:r>
            <a:r>
              <a:rPr lang="nl-NL"/>
              <a:t>:</a:t>
            </a:r>
            <a:endParaRPr lang="en-US"/>
          </a:p>
          <a:p>
            <a:pPr lvl="1">
              <a:buFont typeface="Courier New" panose="020B0604020202020204" pitchFamily="34" charset="0"/>
              <a:buChar char="o"/>
            </a:pPr>
            <a:r>
              <a:rPr lang="nl-NL"/>
              <a:t>For </a:t>
            </a:r>
            <a:r>
              <a:rPr lang="nl-NL" err="1"/>
              <a:t>early</a:t>
            </a:r>
            <a:r>
              <a:rPr lang="nl-NL"/>
              <a:t> </a:t>
            </a:r>
            <a:r>
              <a:rPr lang="nl-NL" err="1"/>
              <a:t>detection</a:t>
            </a:r>
            <a:r>
              <a:rPr lang="nl-NL"/>
              <a:t> of type 2 diabetes we want </a:t>
            </a:r>
            <a:r>
              <a:rPr lang="nl-NL" err="1"/>
              <a:t>to</a:t>
            </a:r>
            <a:r>
              <a:rPr lang="nl-NL"/>
              <a:t> </a:t>
            </a:r>
            <a:r>
              <a:rPr lang="nl-NL" err="1"/>
              <a:t>be</a:t>
            </a:r>
            <a:r>
              <a:rPr lang="nl-NL"/>
              <a:t> </a:t>
            </a:r>
            <a:r>
              <a:rPr lang="nl-NL" err="1"/>
              <a:t>able</a:t>
            </a:r>
            <a:r>
              <a:rPr lang="nl-NL"/>
              <a:t> </a:t>
            </a:r>
            <a:r>
              <a:rPr lang="nl-NL" err="1"/>
              <a:t>to</a:t>
            </a:r>
            <a:r>
              <a:rPr lang="nl-NL"/>
              <a:t> </a:t>
            </a:r>
            <a:r>
              <a:rPr lang="nl-NL" err="1"/>
              <a:t>predict</a:t>
            </a:r>
            <a:r>
              <a:rPr lang="nl-NL"/>
              <a:t> </a:t>
            </a:r>
            <a:r>
              <a:rPr lang="nl-NL" err="1"/>
              <a:t>if</a:t>
            </a:r>
            <a:r>
              <a:rPr lang="nl-NL"/>
              <a:t> </a:t>
            </a:r>
            <a:r>
              <a:rPr lang="nl-NL" err="1"/>
              <a:t>someone</a:t>
            </a:r>
            <a:r>
              <a:rPr lang="nl-NL"/>
              <a:t> is </a:t>
            </a:r>
            <a:r>
              <a:rPr lang="nl-NL" err="1"/>
              <a:t>possibly</a:t>
            </a:r>
            <a:r>
              <a:rPr lang="nl-NL"/>
              <a:t> at risk of </a:t>
            </a:r>
            <a:r>
              <a:rPr lang="nl-NL" err="1"/>
              <a:t>having</a:t>
            </a:r>
            <a:r>
              <a:rPr lang="nl-NL"/>
              <a:t> type 2 diabetes. </a:t>
            </a:r>
            <a:r>
              <a:rPr lang="nl-NL" err="1"/>
              <a:t>Our</a:t>
            </a:r>
            <a:r>
              <a:rPr lang="nl-NL"/>
              <a:t> </a:t>
            </a:r>
            <a:r>
              <a:rPr lang="nl-NL" err="1"/>
              <a:t>logistic</a:t>
            </a:r>
            <a:r>
              <a:rPr lang="nl-NL"/>
              <a:t> </a:t>
            </a:r>
            <a:r>
              <a:rPr lang="nl-NL" err="1"/>
              <a:t>regression</a:t>
            </a:r>
            <a:r>
              <a:rPr lang="nl-NL"/>
              <a:t> model </a:t>
            </a:r>
            <a:r>
              <a:rPr lang="nl-NL" err="1"/>
              <a:t>can</a:t>
            </a:r>
            <a:r>
              <a:rPr lang="nl-NL"/>
              <a:t> </a:t>
            </a:r>
            <a:r>
              <a:rPr lang="nl-NL" err="1"/>
              <a:t>predict</a:t>
            </a:r>
            <a:r>
              <a:rPr lang="nl-NL"/>
              <a:t> </a:t>
            </a:r>
            <a:r>
              <a:rPr lang="nl-NL" err="1"/>
              <a:t>the</a:t>
            </a:r>
            <a:r>
              <a:rPr lang="nl-NL"/>
              <a:t> </a:t>
            </a:r>
            <a:r>
              <a:rPr lang="nl-NL" err="1"/>
              <a:t>probability</a:t>
            </a:r>
            <a:r>
              <a:rPr lang="nl-NL"/>
              <a:t> of </a:t>
            </a:r>
            <a:r>
              <a:rPr lang="nl-NL" err="1"/>
              <a:t>someone</a:t>
            </a:r>
            <a:r>
              <a:rPr lang="nl-NL"/>
              <a:t> </a:t>
            </a:r>
            <a:r>
              <a:rPr lang="nl-NL" err="1"/>
              <a:t>having</a:t>
            </a:r>
            <a:r>
              <a:rPr lang="nl-NL"/>
              <a:t> diabetes on </a:t>
            </a:r>
            <a:r>
              <a:rPr lang="nl-NL" err="1"/>
              <a:t>the</a:t>
            </a:r>
            <a:r>
              <a:rPr lang="nl-NL"/>
              <a:t> basis of </a:t>
            </a:r>
            <a:r>
              <a:rPr lang="nl-NL" err="1"/>
              <a:t>age</a:t>
            </a:r>
            <a:r>
              <a:rPr lang="nl-NL"/>
              <a:t>, BMI, smoking status, family </a:t>
            </a:r>
            <a:r>
              <a:rPr lang="nl-NL" err="1"/>
              <a:t>history</a:t>
            </a:r>
            <a:r>
              <a:rPr lang="nl-NL"/>
              <a:t>, etc. We </a:t>
            </a:r>
            <a:r>
              <a:rPr lang="nl-NL" err="1"/>
              <a:t>would</a:t>
            </a:r>
            <a:r>
              <a:rPr lang="nl-NL"/>
              <a:t> </a:t>
            </a:r>
            <a:r>
              <a:rPr lang="nl-NL" err="1"/>
              <a:t>then</a:t>
            </a:r>
            <a:r>
              <a:rPr lang="nl-NL"/>
              <a:t> train </a:t>
            </a:r>
            <a:r>
              <a:rPr lang="nl-NL" err="1"/>
              <a:t>our</a:t>
            </a:r>
            <a:r>
              <a:rPr lang="nl-NL"/>
              <a:t> model on these </a:t>
            </a:r>
            <a:r>
              <a:rPr lang="nl-NL" err="1"/>
              <a:t>demographics</a:t>
            </a:r>
            <a:r>
              <a:rPr lang="nl-NL"/>
              <a:t> </a:t>
            </a:r>
            <a:r>
              <a:rPr lang="nl-NL" err="1"/>
              <a:t>and</a:t>
            </a:r>
            <a:r>
              <a:rPr lang="nl-NL"/>
              <a:t> </a:t>
            </a:r>
            <a:r>
              <a:rPr lang="nl-NL" err="1"/>
              <a:t>their</a:t>
            </a:r>
            <a:r>
              <a:rPr lang="nl-NL"/>
              <a:t> diabetes status. </a:t>
            </a:r>
          </a:p>
          <a:p>
            <a:pPr lvl="1">
              <a:buFont typeface="Courier New,monospace" panose="020B0604020202020204" pitchFamily="34" charset="0"/>
              <a:buChar char="o"/>
            </a:pPr>
            <a:endParaRPr lang="nl-NL"/>
          </a:p>
          <a:p>
            <a:endParaRPr lang="nl-NL"/>
          </a:p>
        </p:txBody>
      </p:sp>
    </p:spTree>
    <p:extLst>
      <p:ext uri="{BB962C8B-B14F-4D97-AF65-F5344CB8AC3E}">
        <p14:creationId xmlns:p14="http://schemas.microsoft.com/office/powerpoint/2010/main" val="478481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FEF7B1-B858-6ABA-CA1B-878E705BC401}"/>
              </a:ext>
            </a:extLst>
          </p:cNvPr>
          <p:cNvSpPr>
            <a:spLocks noGrp="1"/>
          </p:cNvSpPr>
          <p:nvPr>
            <p:ph type="title"/>
          </p:nvPr>
        </p:nvSpPr>
        <p:spPr/>
        <p:txBody>
          <a:bodyPr/>
          <a:lstStyle/>
          <a:p>
            <a:r>
              <a:rPr lang="nl-NL" err="1"/>
              <a:t>Linear</a:t>
            </a:r>
            <a:r>
              <a:rPr lang="nl-NL"/>
              <a:t> &amp; </a:t>
            </a:r>
            <a:r>
              <a:rPr lang="nl-NL" err="1"/>
              <a:t>logistic</a:t>
            </a:r>
            <a:r>
              <a:rPr lang="nl-NL"/>
              <a:t> </a:t>
            </a:r>
            <a:r>
              <a:rPr lang="nl-NL" err="1"/>
              <a:t>regression</a:t>
            </a:r>
          </a:p>
        </p:txBody>
      </p:sp>
      <p:pic>
        <p:nvPicPr>
          <p:cNvPr id="7" name="Tijdelijke aanduiding voor inhoud 6" descr="Afbeelding met tekst, Lettertype, lijn, diagram&#10;&#10;Automatisch gegenereerde beschrijving">
            <a:extLst>
              <a:ext uri="{FF2B5EF4-FFF2-40B4-BE49-F238E27FC236}">
                <a16:creationId xmlns:a16="http://schemas.microsoft.com/office/drawing/2014/main" id="{09BEFFDD-CAC3-8712-06C2-42E9B43033BA}"/>
              </a:ext>
            </a:extLst>
          </p:cNvPr>
          <p:cNvPicPr>
            <a:picLocks noGrp="1" noChangeAspect="1"/>
          </p:cNvPicPr>
          <p:nvPr>
            <p:ph idx="1"/>
          </p:nvPr>
        </p:nvPicPr>
        <p:blipFill>
          <a:blip r:embed="rId2"/>
          <a:srcRect t="1830" r="142" b="7353"/>
          <a:stretch/>
        </p:blipFill>
        <p:spPr>
          <a:xfrm>
            <a:off x="1209555" y="1712527"/>
            <a:ext cx="6782766" cy="1196162"/>
          </a:xfrm>
        </p:spPr>
      </p:pic>
      <p:sp>
        <p:nvSpPr>
          <p:cNvPr id="8" name="Tekstvak 7">
            <a:extLst>
              <a:ext uri="{FF2B5EF4-FFF2-40B4-BE49-F238E27FC236}">
                <a16:creationId xmlns:a16="http://schemas.microsoft.com/office/drawing/2014/main" id="{E66DAB22-1424-201B-57D1-8277ADB9D972}"/>
              </a:ext>
            </a:extLst>
          </p:cNvPr>
          <p:cNvSpPr txBox="1"/>
          <p:nvPr/>
        </p:nvSpPr>
        <p:spPr>
          <a:xfrm>
            <a:off x="960328" y="3225452"/>
            <a:ext cx="10240027"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2400" err="1"/>
              <a:t>Logistic</a:t>
            </a:r>
            <a:r>
              <a:rPr lang="nl-NL" sz="2400"/>
              <a:t> </a:t>
            </a:r>
            <a:r>
              <a:rPr lang="nl-NL" sz="2400" err="1"/>
              <a:t>regression</a:t>
            </a:r>
            <a:endParaRPr lang="nl-NL" sz="2400"/>
          </a:p>
          <a:p>
            <a:endParaRPr lang="nl-NL" sz="2400"/>
          </a:p>
          <a:p>
            <a:r>
              <a:rPr lang="nl-NL" sz="2400" err="1"/>
              <a:t>Probability</a:t>
            </a:r>
            <a:r>
              <a:rPr lang="nl-NL" sz="2400"/>
              <a:t> </a:t>
            </a:r>
            <a:r>
              <a:rPr lang="nl-NL" sz="2400" err="1"/>
              <a:t>that</a:t>
            </a:r>
            <a:r>
              <a:rPr lang="nl-NL" sz="2400"/>
              <a:t> </a:t>
            </a:r>
            <a:r>
              <a:rPr lang="nl-NL" sz="2400" err="1"/>
              <a:t>the</a:t>
            </a:r>
            <a:r>
              <a:rPr lang="nl-NL" sz="2400"/>
              <a:t> sample is part of class 1 </a:t>
            </a:r>
            <a:r>
              <a:rPr lang="nl-NL" sz="2400" err="1"/>
              <a:t>given</a:t>
            </a:r>
            <a:r>
              <a:rPr lang="nl-NL" sz="2400"/>
              <a:t> datapoint X. </a:t>
            </a:r>
          </a:p>
          <a:p>
            <a:endParaRPr lang="nl-NL" sz="2400"/>
          </a:p>
          <a:p>
            <a:r>
              <a:rPr lang="nl-NL" sz="2400" err="1"/>
              <a:t>This</a:t>
            </a:r>
            <a:r>
              <a:rPr lang="nl-NL" sz="2400"/>
              <a:t> is </a:t>
            </a:r>
            <a:r>
              <a:rPr lang="nl-NL" sz="2400" err="1"/>
              <a:t>the</a:t>
            </a:r>
            <a:r>
              <a:rPr lang="nl-NL" sz="2400"/>
              <a:t> </a:t>
            </a:r>
            <a:r>
              <a:rPr lang="nl-NL" sz="2400" err="1"/>
              <a:t>linear</a:t>
            </a:r>
            <a:r>
              <a:rPr lang="nl-NL" sz="2400"/>
              <a:t> </a:t>
            </a:r>
            <a:r>
              <a:rPr lang="nl-NL" sz="2400" err="1"/>
              <a:t>prediction</a:t>
            </a:r>
            <a:r>
              <a:rPr lang="nl-NL" sz="2400"/>
              <a:t> model, these </a:t>
            </a:r>
            <a:r>
              <a:rPr lang="nl-NL" sz="2400" err="1"/>
              <a:t>beta's</a:t>
            </a:r>
            <a:r>
              <a:rPr lang="nl-NL" sz="2400"/>
              <a:t> are </a:t>
            </a:r>
            <a:r>
              <a:rPr lang="nl-NL" sz="2400" err="1"/>
              <a:t>the</a:t>
            </a:r>
            <a:r>
              <a:rPr lang="nl-NL" sz="2400"/>
              <a:t> model parameters </a:t>
            </a:r>
            <a:r>
              <a:rPr lang="nl-NL" sz="2400" err="1"/>
              <a:t>that</a:t>
            </a:r>
            <a:r>
              <a:rPr lang="nl-NL" sz="2400"/>
              <a:t> we train. </a:t>
            </a:r>
          </a:p>
          <a:p>
            <a:endParaRPr lang="nl-NL" sz="2400"/>
          </a:p>
          <a:p>
            <a:r>
              <a:rPr lang="nl-NL" sz="2400"/>
              <a:t>[0,1]</a:t>
            </a:r>
          </a:p>
          <a:p>
            <a:endParaRPr lang="nl-NL" sz="2400"/>
          </a:p>
        </p:txBody>
      </p:sp>
    </p:spTree>
    <p:extLst>
      <p:ext uri="{BB962C8B-B14F-4D97-AF65-F5344CB8AC3E}">
        <p14:creationId xmlns:p14="http://schemas.microsoft.com/office/powerpoint/2010/main" val="3918831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FBE69-ACDB-F5BA-3FB4-E16B7BAA5274}"/>
              </a:ext>
            </a:extLst>
          </p:cNvPr>
          <p:cNvSpPr>
            <a:spLocks noGrp="1"/>
          </p:cNvSpPr>
          <p:nvPr>
            <p:ph type="title"/>
          </p:nvPr>
        </p:nvSpPr>
        <p:spPr/>
        <p:txBody>
          <a:bodyPr/>
          <a:lstStyle/>
          <a:p>
            <a:r>
              <a:rPr lang="en-US"/>
              <a:t>Regularization in linear models</a:t>
            </a:r>
            <a:endParaRPr lang="en-NL"/>
          </a:p>
        </p:txBody>
      </p:sp>
      <p:sp>
        <p:nvSpPr>
          <p:cNvPr id="3" name="Content Placeholder 2">
            <a:extLst>
              <a:ext uri="{FF2B5EF4-FFF2-40B4-BE49-F238E27FC236}">
                <a16:creationId xmlns:a16="http://schemas.microsoft.com/office/drawing/2014/main" id="{0085EAAD-2192-4982-1A3D-108039B706F7}"/>
              </a:ext>
            </a:extLst>
          </p:cNvPr>
          <p:cNvSpPr>
            <a:spLocks noGrp="1"/>
          </p:cNvSpPr>
          <p:nvPr>
            <p:ph idx="1"/>
          </p:nvPr>
        </p:nvSpPr>
        <p:spPr/>
        <p:txBody>
          <a:bodyPr/>
          <a:lstStyle/>
          <a:p>
            <a:r>
              <a:rPr lang="en-US"/>
              <a:t>Difference between Lasso (L1) and Ridge (L2) regularization</a:t>
            </a:r>
          </a:p>
          <a:p>
            <a:pPr lvl="1"/>
            <a:r>
              <a:rPr lang="en-US" b="0" i="1">
                <a:effectLst/>
                <a:latin typeface="system-ui"/>
              </a:rPr>
              <a:t>The way in which the penalty is calculated. Ridge uses sum of squares and therefore does not force coefficients to exactly zero but makes them all smaller. Lasso on the other hand uses absolute values as a distance measure / penalty thereby forcing some coefficients to be exactly zero.</a:t>
            </a:r>
            <a:endParaRPr lang="en-US" b="0" i="0">
              <a:effectLst/>
              <a:latin typeface="system-ui"/>
            </a:endParaRPr>
          </a:p>
          <a:p>
            <a:pPr marL="457200" lvl="1" indent="0">
              <a:buNone/>
            </a:pPr>
            <a:endParaRPr lang="en-US"/>
          </a:p>
          <a:p>
            <a:endParaRPr lang="en-NL"/>
          </a:p>
        </p:txBody>
      </p:sp>
    </p:spTree>
    <p:extLst>
      <p:ext uri="{BB962C8B-B14F-4D97-AF65-F5344CB8AC3E}">
        <p14:creationId xmlns:p14="http://schemas.microsoft.com/office/powerpoint/2010/main" val="2033089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1FB2C-1E0D-96C6-7D99-2C9DA5E15CF2}"/>
              </a:ext>
            </a:extLst>
          </p:cNvPr>
          <p:cNvSpPr>
            <a:spLocks noGrp="1"/>
          </p:cNvSpPr>
          <p:nvPr>
            <p:ph type="title"/>
          </p:nvPr>
        </p:nvSpPr>
        <p:spPr/>
        <p:txBody>
          <a:bodyPr/>
          <a:lstStyle/>
          <a:p>
            <a:r>
              <a:rPr lang="en-US"/>
              <a:t>Regularization in linear models</a:t>
            </a:r>
            <a:endParaRPr lang="en-NL"/>
          </a:p>
        </p:txBody>
      </p:sp>
      <p:sp>
        <p:nvSpPr>
          <p:cNvPr id="3" name="Content Placeholder 2">
            <a:extLst>
              <a:ext uri="{FF2B5EF4-FFF2-40B4-BE49-F238E27FC236}">
                <a16:creationId xmlns:a16="http://schemas.microsoft.com/office/drawing/2014/main" id="{2666BB88-8503-D8FD-193A-696DD524110B}"/>
              </a:ext>
            </a:extLst>
          </p:cNvPr>
          <p:cNvSpPr>
            <a:spLocks noGrp="1"/>
          </p:cNvSpPr>
          <p:nvPr>
            <p:ph idx="1"/>
          </p:nvPr>
        </p:nvSpPr>
        <p:spPr/>
        <p:txBody>
          <a:bodyPr/>
          <a:lstStyle/>
          <a:p>
            <a:r>
              <a:rPr lang="en-US"/>
              <a:t>What does Lasso regression look like for different values of </a:t>
            </a:r>
            <a:r>
              <a:rPr lang="el-GR"/>
              <a:t>λ</a:t>
            </a:r>
            <a:r>
              <a:rPr lang="en-US"/>
              <a:t>?</a:t>
            </a:r>
          </a:p>
          <a:p>
            <a:pPr lvl="1"/>
            <a:r>
              <a:rPr lang="en-US"/>
              <a:t>For a small </a:t>
            </a:r>
            <a:r>
              <a:rPr lang="el-GR"/>
              <a:t>λ</a:t>
            </a:r>
            <a:r>
              <a:rPr lang="en-US"/>
              <a:t>: regularization has little effect.</a:t>
            </a:r>
          </a:p>
          <a:p>
            <a:pPr lvl="1"/>
            <a:r>
              <a:rPr lang="en-US"/>
              <a:t>For a large </a:t>
            </a:r>
            <a:r>
              <a:rPr lang="el-GR"/>
              <a:t>λ </a:t>
            </a:r>
            <a:r>
              <a:rPr lang="en-US"/>
              <a:t>: Coefficients may shrink to exactly zero, effectively removing some features from the model.</a:t>
            </a:r>
          </a:p>
          <a:p>
            <a:pPr lvl="1"/>
            <a:r>
              <a:rPr lang="en-US"/>
              <a:t>For very large </a:t>
            </a:r>
            <a:r>
              <a:rPr lang="el-GR"/>
              <a:t>λ</a:t>
            </a:r>
            <a:r>
              <a:rPr lang="en-US"/>
              <a:t>: all coefficients shrink toward zero, and the model becomes highly biased and underfitted. </a:t>
            </a:r>
          </a:p>
          <a:p>
            <a:pPr lvl="1"/>
            <a:endParaRPr lang="en-NL"/>
          </a:p>
        </p:txBody>
      </p:sp>
    </p:spTree>
    <p:extLst>
      <p:ext uri="{BB962C8B-B14F-4D97-AF65-F5344CB8AC3E}">
        <p14:creationId xmlns:p14="http://schemas.microsoft.com/office/powerpoint/2010/main" val="1951229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A6FBF-37FF-CD58-1853-5E877609E684}"/>
              </a:ext>
            </a:extLst>
          </p:cNvPr>
          <p:cNvSpPr>
            <a:spLocks noGrp="1"/>
          </p:cNvSpPr>
          <p:nvPr>
            <p:ph type="title"/>
          </p:nvPr>
        </p:nvSpPr>
        <p:spPr/>
        <p:txBody>
          <a:bodyPr/>
          <a:lstStyle/>
          <a:p>
            <a:r>
              <a:rPr lang="en-US"/>
              <a:t>Regularization in linear models</a:t>
            </a:r>
            <a:endParaRPr lang="en-NL"/>
          </a:p>
        </p:txBody>
      </p:sp>
      <p:sp>
        <p:nvSpPr>
          <p:cNvPr id="3" name="Content Placeholder 2">
            <a:extLst>
              <a:ext uri="{FF2B5EF4-FFF2-40B4-BE49-F238E27FC236}">
                <a16:creationId xmlns:a16="http://schemas.microsoft.com/office/drawing/2014/main" id="{F8204D63-3D18-898E-C546-5FDE8EA8C296}"/>
              </a:ext>
            </a:extLst>
          </p:cNvPr>
          <p:cNvSpPr>
            <a:spLocks noGrp="1"/>
          </p:cNvSpPr>
          <p:nvPr>
            <p:ph idx="1"/>
          </p:nvPr>
        </p:nvSpPr>
        <p:spPr/>
        <p:txBody>
          <a:bodyPr/>
          <a:lstStyle/>
          <a:p>
            <a:r>
              <a:rPr lang="en-US"/>
              <a:t>Elastic net regularization</a:t>
            </a:r>
          </a:p>
          <a:p>
            <a:pPr lvl="1"/>
            <a:r>
              <a:rPr lang="en-US"/>
              <a:t>Elastic net is a combination of ridge and lasso regularization. It is most useful in situations with highly correlated features (multicollinearity).</a:t>
            </a:r>
          </a:p>
          <a:p>
            <a:pPr lvl="1"/>
            <a:endParaRPr lang="en-US"/>
          </a:p>
          <a:p>
            <a:pPr lvl="1"/>
            <a:endParaRPr lang="en-US"/>
          </a:p>
          <a:p>
            <a:pPr lvl="1"/>
            <a:endParaRPr lang="en-US"/>
          </a:p>
          <a:p>
            <a:pPr lvl="1"/>
            <a:endParaRPr lang="en-US"/>
          </a:p>
          <a:p>
            <a:pPr lvl="1"/>
            <a:r>
              <a:rPr lang="en-US"/>
              <a:t>Mathematically, the </a:t>
            </a:r>
            <a:r>
              <a:rPr lang="el-GR"/>
              <a:t>α</a:t>
            </a:r>
            <a:r>
              <a:rPr lang="en-US"/>
              <a:t> regulates the ratio the influence of ridge and lasso regularization. If </a:t>
            </a:r>
            <a:r>
              <a:rPr lang="el-GR"/>
              <a:t>α</a:t>
            </a:r>
            <a:r>
              <a:rPr lang="en-US"/>
              <a:t> is zero, lasso regularization is applied, and if </a:t>
            </a:r>
            <a:r>
              <a:rPr lang="el-GR"/>
              <a:t>α</a:t>
            </a:r>
            <a:r>
              <a:rPr lang="en-US"/>
              <a:t> is one ridge regularization is applied. </a:t>
            </a:r>
          </a:p>
        </p:txBody>
      </p:sp>
      <p:pic>
        <p:nvPicPr>
          <p:cNvPr id="5" name="Picture 4">
            <a:extLst>
              <a:ext uri="{FF2B5EF4-FFF2-40B4-BE49-F238E27FC236}">
                <a16:creationId xmlns:a16="http://schemas.microsoft.com/office/drawing/2014/main" id="{5821AA74-D97E-3886-47AA-501E4FCE924F}"/>
              </a:ext>
            </a:extLst>
          </p:cNvPr>
          <p:cNvPicPr>
            <a:picLocks noChangeAspect="1"/>
          </p:cNvPicPr>
          <p:nvPr/>
        </p:nvPicPr>
        <p:blipFill>
          <a:blip r:embed="rId3"/>
          <a:stretch>
            <a:fillRect/>
          </a:stretch>
        </p:blipFill>
        <p:spPr>
          <a:xfrm>
            <a:off x="1168208" y="2987620"/>
            <a:ext cx="4850974" cy="1381180"/>
          </a:xfrm>
          <a:prstGeom prst="rect">
            <a:avLst/>
          </a:prstGeom>
        </p:spPr>
      </p:pic>
    </p:spTree>
    <p:extLst>
      <p:ext uri="{BB962C8B-B14F-4D97-AF65-F5344CB8AC3E}">
        <p14:creationId xmlns:p14="http://schemas.microsoft.com/office/powerpoint/2010/main" val="4172896986"/>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Kantoor">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Breedbeeld</PresentationFormat>
  <Slides>23</Slides>
  <Notes>4</Notes>
  <HiddenSlides>0</HiddenSlides>
  <ScaleCrop>false</ScaleCrop>
  <HeadingPairs>
    <vt:vector size="4" baseType="variant">
      <vt:variant>
        <vt:lpstr>Thema</vt:lpstr>
      </vt:variant>
      <vt:variant>
        <vt:i4>1</vt:i4>
      </vt:variant>
      <vt:variant>
        <vt:lpstr>Diatitels</vt:lpstr>
      </vt:variant>
      <vt:variant>
        <vt:i4>23</vt:i4>
      </vt:variant>
    </vt:vector>
  </HeadingPairs>
  <TitlesOfParts>
    <vt:vector size="24" baseType="lpstr">
      <vt:lpstr>Kantoorthema</vt:lpstr>
      <vt:lpstr>Example questions 8BB020 Answers</vt:lpstr>
      <vt:lpstr>PowerPoint-presentatie</vt:lpstr>
      <vt:lpstr>Linear &amp; logistic regression</vt:lpstr>
      <vt:lpstr>Linear &amp; logistic regression</vt:lpstr>
      <vt:lpstr>Linear &amp; logistic regression</vt:lpstr>
      <vt:lpstr>Linear &amp; logistic regression</vt:lpstr>
      <vt:lpstr>Regularization in linear models</vt:lpstr>
      <vt:lpstr>Regularization in linear models</vt:lpstr>
      <vt:lpstr>Regularization in linear models</vt:lpstr>
      <vt:lpstr>Support vector classifier (SVC</vt:lpstr>
      <vt:lpstr>Tree-based methods</vt:lpstr>
      <vt:lpstr>Tree-based methods</vt:lpstr>
      <vt:lpstr>Activation functions in Neural Networks</vt:lpstr>
      <vt:lpstr>Regularization of a Neural Network</vt:lpstr>
      <vt:lpstr>Regularization Techniques </vt:lpstr>
      <vt:lpstr>Neural Networks &amp; Regression tasks</vt:lpstr>
      <vt:lpstr>Depth and Width of Neural Network</vt:lpstr>
      <vt:lpstr>Why is backpropagation efficient?</vt:lpstr>
      <vt:lpstr>Relationship backpropagation &amp; Gradient Descent</vt:lpstr>
      <vt:lpstr>“Vanishing gradients” &amp; Batch Normalisation</vt:lpstr>
      <vt:lpstr>PowerPoint-presentatie</vt:lpstr>
      <vt:lpstr>Principal component analysis (PCA)</vt:lpstr>
      <vt:lpstr>Hierarchical clustering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2</cp:revision>
  <dcterms:created xsi:type="dcterms:W3CDTF">2024-10-16T14:50:34Z</dcterms:created>
  <dcterms:modified xsi:type="dcterms:W3CDTF">2024-10-25T08:57:57Z</dcterms:modified>
</cp:coreProperties>
</file>

<file path=docProps/thumbnail.jpeg>
</file>